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2" r:id="rId4"/>
    <p:sldId id="267" r:id="rId5"/>
    <p:sldId id="266" r:id="rId6"/>
    <p:sldId id="264" r:id="rId7"/>
    <p:sldId id="265" r:id="rId8"/>
    <p:sldId id="268" r:id="rId9"/>
    <p:sldId id="270" r:id="rId10"/>
    <p:sldId id="269" r:id="rId11"/>
    <p:sldId id="271" r:id="rId12"/>
    <p:sldId id="279" r:id="rId13"/>
    <p:sldId id="280" r:id="rId14"/>
    <p:sldId id="277" r:id="rId15"/>
    <p:sldId id="281" r:id="rId16"/>
    <p:sldId id="282" r:id="rId17"/>
    <p:sldId id="284" r:id="rId18"/>
    <p:sldId id="285" r:id="rId19"/>
    <p:sldId id="286" r:id="rId20"/>
    <p:sldId id="261" r:id="rId21"/>
    <p:sldId id="289" r:id="rId22"/>
    <p:sldId id="290" r:id="rId23"/>
    <p:sldId id="288" r:id="rId24"/>
    <p:sldId id="291" r:id="rId25"/>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31" autoAdjust="0"/>
    <p:restoredTop sz="94660"/>
  </p:normalViewPr>
  <p:slideViewPr>
    <p:cSldViewPr>
      <p:cViewPr varScale="1">
        <p:scale>
          <a:sx n="43" d="100"/>
          <a:sy n="43" d="100"/>
        </p:scale>
        <p:origin x="-706"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pPr/>
              <a:t>25/08/2012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pPr/>
              <a:t>25/08/2012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pPr/>
              <a:t>25/08/2012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pPr/>
              <a:t>25/08/2012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pPr/>
              <a:t>25/08/2012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pPr/>
              <a:t>25/08/2012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pPr/>
              <a:t>25/08/2012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pPr/>
              <a:t>25/08/2012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pPr/>
              <a:t>25/08/2012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pPr/>
              <a:t>25/08/2012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pPr/>
              <a:t>25/08/2012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pPr/>
              <a:t>25/08/2012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16.jpeg"/><Relationship Id="rId1" Type="http://schemas.openxmlformats.org/officeDocument/2006/relationships/slideLayout" Target="../slideLayouts/slideLayout2.xml"/><Relationship Id="rId5" Type="http://schemas.openxmlformats.org/officeDocument/2006/relationships/image" Target="../media/image18.jpeg"/><Relationship Id="rId4" Type="http://schemas.openxmlformats.org/officeDocument/2006/relationships/image" Target="../media/image17.png"/></Relationships>
</file>

<file path=ppt/slides/_rels/slide1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4" name="3 Elipse"/>
          <p:cNvSpPr/>
          <p:nvPr/>
        </p:nvSpPr>
        <p:spPr>
          <a:xfrm>
            <a:off x="251520" y="332656"/>
            <a:ext cx="8712968" cy="2088232"/>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4000" b="1" i="1" dirty="0" smtClean="0">
                <a:solidFill>
                  <a:srgbClr val="002060"/>
                </a:solidFill>
                <a:latin typeface="Agency FB" pitchFamily="34" charset="0"/>
              </a:rPr>
              <a:t>SÍMBOLOS DE LA RESURRECCIÓN</a:t>
            </a:r>
            <a:endParaRPr lang="es-CO" sz="4000" b="1" i="1" dirty="0">
              <a:solidFill>
                <a:srgbClr val="002060"/>
              </a:solidFill>
              <a:latin typeface="Agency FB" pitchFamily="34" charset="0"/>
            </a:endParaRPr>
          </a:p>
        </p:txBody>
      </p:sp>
      <p:pic>
        <p:nvPicPr>
          <p:cNvPr id="1026" name="Picture 2" descr="http://t3.gstatic.com/images?q=tbn:ANd9GcSVtF4MgS8DE4uFm_nGuHoWp3LtvVf71LIx3xtz3aIg5gtGUro0Y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63888" y="2780929"/>
            <a:ext cx="2304256" cy="2664296"/>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755576" y="5410802"/>
            <a:ext cx="7848872" cy="1446550"/>
          </a:xfrm>
          <a:prstGeom prst="rect">
            <a:avLst/>
          </a:prstGeom>
        </p:spPr>
        <p:txBody>
          <a:bodyPr wrap="square">
            <a:spAutoFit/>
          </a:bodyPr>
          <a:lstStyle/>
          <a:p>
            <a:pPr algn="ctr"/>
            <a:r>
              <a:rPr lang="es-CO" sz="4400" b="1" i="1" dirty="0">
                <a:solidFill>
                  <a:srgbClr val="002060"/>
                </a:solidFill>
                <a:latin typeface="Agency FB" pitchFamily="34" charset="0"/>
              </a:rPr>
              <a:t>Basado </a:t>
            </a:r>
            <a:r>
              <a:rPr lang="es-CO" sz="4400" b="1" i="1" dirty="0" smtClean="0">
                <a:solidFill>
                  <a:srgbClr val="002060"/>
                </a:solidFill>
                <a:latin typeface="Agency FB" pitchFamily="34" charset="0"/>
              </a:rPr>
              <a:t>en 1Cor.15:14</a:t>
            </a:r>
            <a:r>
              <a:rPr lang="es-CO" sz="4400" b="1" i="1" dirty="0">
                <a:solidFill>
                  <a:srgbClr val="002060"/>
                </a:solidFill>
                <a:latin typeface="Agency FB" pitchFamily="34" charset="0"/>
              </a:rPr>
              <a:t>.</a:t>
            </a:r>
            <a:br>
              <a:rPr lang="es-CO" sz="4400" b="1" i="1" dirty="0">
                <a:solidFill>
                  <a:srgbClr val="002060"/>
                </a:solidFill>
                <a:latin typeface="Agency FB" pitchFamily="34" charset="0"/>
              </a:rPr>
            </a:br>
            <a:endParaRPr lang="es-CO" sz="4400" b="1" i="1" dirty="0">
              <a:solidFill>
                <a:srgbClr val="002060"/>
              </a:solidFill>
              <a:latin typeface="Agency FB"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904656"/>
          </a:xfrm>
          <a:blipFill>
            <a:blip r:embed="rId2"/>
            <a:tile tx="0" ty="0" sx="100000" sy="100000" flip="none" algn="tl"/>
          </a:blipFill>
        </p:spPr>
        <p:txBody>
          <a:bodyPr>
            <a:normAutofit fontScale="47500" lnSpcReduction="20000"/>
          </a:bodyPr>
          <a:lstStyle/>
          <a:p>
            <a:pPr marL="0" indent="0" algn="ctr">
              <a:buNone/>
            </a:pPr>
            <a:endParaRPr lang="es-CO" dirty="0" smtClean="0"/>
          </a:p>
          <a:p>
            <a:pPr marL="0" indent="0" algn="ctr">
              <a:buNone/>
            </a:pPr>
            <a:endParaRPr lang="es-CO" dirty="0"/>
          </a:p>
          <a:p>
            <a:pPr marL="0" indent="0" algn="ctr">
              <a:buNone/>
            </a:pPr>
            <a:endParaRPr lang="es-CO" dirty="0" smtClean="0"/>
          </a:p>
          <a:p>
            <a:pPr marL="0" indent="0" algn="ctr">
              <a:buNone/>
            </a:pPr>
            <a:r>
              <a:rPr lang="es-CO" sz="9300" dirty="0" smtClean="0"/>
              <a:t>Tener la certeza de la resurrección de Jesús es muy importante porque: </a:t>
            </a:r>
            <a:r>
              <a:rPr lang="es-CO" sz="9300" dirty="0"/>
              <a:t>“</a:t>
            </a:r>
            <a:r>
              <a:rPr lang="es-CO" sz="9300" b="1" dirty="0"/>
              <a:t>Si Cristo no resucitó</a:t>
            </a:r>
            <a:r>
              <a:rPr lang="es-CO" sz="9300" dirty="0"/>
              <a:t>, </a:t>
            </a:r>
            <a:r>
              <a:rPr lang="es-CO" sz="9300" b="1" dirty="0"/>
              <a:t>vana es nuestra</a:t>
            </a:r>
            <a:r>
              <a:rPr lang="es-CO" sz="9300" dirty="0"/>
              <a:t> predicación, </a:t>
            </a:r>
            <a:r>
              <a:rPr lang="es-CO" sz="9300" b="1" dirty="0"/>
              <a:t>vana</a:t>
            </a:r>
            <a:r>
              <a:rPr lang="es-CO" sz="9300" dirty="0"/>
              <a:t> también vuestra </a:t>
            </a:r>
            <a:r>
              <a:rPr lang="es-CO" sz="9300" dirty="0" smtClean="0"/>
              <a:t>fe»</a:t>
            </a:r>
          </a:p>
          <a:p>
            <a:pPr marL="0" indent="0" algn="ctr">
              <a:buNone/>
            </a:pPr>
            <a:r>
              <a:rPr lang="es-CO" sz="9300" dirty="0" smtClean="0"/>
              <a:t> </a:t>
            </a:r>
            <a:r>
              <a:rPr lang="es-CO" sz="9300" b="1" dirty="0" smtClean="0">
                <a:solidFill>
                  <a:srgbClr val="C00000"/>
                </a:solidFill>
              </a:rPr>
              <a:t>(1 Cor.15:14). </a:t>
            </a:r>
            <a:br>
              <a:rPr lang="es-CO" sz="9300" b="1" dirty="0" smtClean="0">
                <a:solidFill>
                  <a:srgbClr val="C00000"/>
                </a:solidFill>
              </a:rPr>
            </a:br>
            <a:r>
              <a:rPr lang="es-CO" sz="2900" dirty="0" smtClean="0"/>
              <a:t/>
            </a:r>
            <a:br>
              <a:rPr lang="es-CO" sz="2900" dirty="0" smtClean="0"/>
            </a:br>
            <a:endParaRPr lang="es-CO" sz="2900"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8229600" cy="6408712"/>
          </a:xfrm>
          <a:solidFill>
            <a:srgbClr val="FFFF00"/>
          </a:solidFill>
        </p:spPr>
        <p:txBody>
          <a:bodyPr>
            <a:noAutofit/>
          </a:bodyPr>
          <a:lstStyle/>
          <a:p>
            <a:pPr marL="0" indent="0" algn="ctr">
              <a:buNone/>
            </a:pPr>
            <a:r>
              <a:rPr lang="es-CO" sz="3600" dirty="0"/>
              <a:t>¿Cómo representar la resurrección</a:t>
            </a:r>
            <a:r>
              <a:rPr lang="es-CO" sz="3600" dirty="0" smtClean="0"/>
              <a:t>?</a:t>
            </a:r>
          </a:p>
          <a:p>
            <a:pPr marL="0" indent="0" algn="ctr">
              <a:buNone/>
            </a:pPr>
            <a:r>
              <a:rPr lang="es-CO" sz="3600" dirty="0" smtClean="0"/>
              <a:t> </a:t>
            </a:r>
          </a:p>
          <a:p>
            <a:pPr marL="0" indent="0" algn="ctr">
              <a:buNone/>
            </a:pPr>
            <a:r>
              <a:rPr lang="es-CO" sz="3600" dirty="0" smtClean="0"/>
              <a:t>Una </a:t>
            </a:r>
            <a:r>
              <a:rPr lang="es-CO" sz="3600" dirty="0"/>
              <a:t>realidad tan difícil de describir encontró en la Palabra de Dios numerosas referencias que fueron simbólicamente referidas a la resurrección</a:t>
            </a:r>
            <a:r>
              <a:rPr lang="es-CO" sz="3600" dirty="0" smtClean="0"/>
              <a:t>. </a:t>
            </a:r>
          </a:p>
          <a:p>
            <a:pPr marL="0" indent="0" algn="ctr">
              <a:buNone/>
            </a:pPr>
            <a:r>
              <a:rPr lang="es-CO" sz="3600" dirty="0" smtClean="0"/>
              <a:t>Los </a:t>
            </a:r>
            <a:r>
              <a:rPr lang="es-CO" sz="3600" dirty="0"/>
              <a:t>cristianos fueron tomando numerosos símbolos para representar gráficamente la realidad de la Pascua. Veamos algunos de ellos</a:t>
            </a:r>
            <a:r>
              <a:rPr lang="es-CO" sz="3600" dirty="0" smtClean="0"/>
              <a:t>.</a:t>
            </a:r>
            <a:endParaRPr lang="es-CO" sz="3600" dirty="0"/>
          </a:p>
        </p:txBody>
      </p:sp>
    </p:spTree>
    <p:extLst>
      <p:ext uri="{BB962C8B-B14F-4D97-AF65-F5344CB8AC3E}">
        <p14:creationId xmlns:p14="http://schemas.microsoft.com/office/powerpoint/2010/main" val="16150858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0"/>
                                        <p:tgtEl>
                                          <p:spTgt spid="3">
                                            <p:bg/>
                                          </p:spTgt>
                                        </p:tgtEl>
                                      </p:cBhvr>
                                    </p:animEffect>
                                    <p:anim calcmode="lin" valueType="num">
                                      <p:cBhvr>
                                        <p:cTn id="8" dur="1000" fill="hold"/>
                                        <p:tgtEl>
                                          <p:spTgt spid="3">
                                            <p:bg/>
                                          </p:spTgt>
                                        </p:tgtEl>
                                        <p:attrNameLst>
                                          <p:attrName>ppt_x</p:attrName>
                                        </p:attrNameLst>
                                      </p:cBhvr>
                                      <p:tavLst>
                                        <p:tav tm="0">
                                          <p:val>
                                            <p:strVal val="#ppt_x"/>
                                          </p:val>
                                        </p:tav>
                                        <p:tav tm="100000">
                                          <p:val>
                                            <p:strVal val="#ppt_x"/>
                                          </p:val>
                                        </p:tav>
                                      </p:tavLst>
                                    </p:anim>
                                    <p:anim calcmode="lin" valueType="num">
                                      <p:cBhvr>
                                        <p:cTn id="9" dur="1000" fill="hold"/>
                                        <p:tgtEl>
                                          <p:spTgt spid="3">
                                            <p:bg/>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2304256"/>
          </a:xfrm>
        </p:spPr>
        <p:txBody>
          <a:bodyPr/>
          <a:lstStyle/>
          <a:p>
            <a:pPr marL="0" indent="0" algn="ctr">
              <a:buNone/>
            </a:pPr>
            <a:r>
              <a:rPr lang="es-CO" b="1" u="sng" dirty="0" smtClean="0"/>
              <a:t>Alfa y Omega</a:t>
            </a:r>
            <a:r>
              <a:rPr lang="es-CO" dirty="0" smtClean="0"/>
              <a:t>: Primer símbolo.</a:t>
            </a:r>
          </a:p>
          <a:p>
            <a:pPr marL="0" indent="0">
              <a:buNone/>
            </a:pPr>
            <a:endParaRPr lang="es-CO" dirty="0"/>
          </a:p>
          <a:p>
            <a:pPr marL="0" indent="0" algn="ctr">
              <a:buNone/>
            </a:pPr>
            <a:r>
              <a:rPr lang="es-CO" dirty="0" smtClean="0"/>
              <a:t>«Yo Soy </a:t>
            </a:r>
            <a:r>
              <a:rPr lang="es-CO" b="1" dirty="0"/>
              <a:t>e</a:t>
            </a:r>
            <a:r>
              <a:rPr lang="es-CO" b="1" dirty="0" smtClean="0"/>
              <a:t>l </a:t>
            </a:r>
            <a:r>
              <a:rPr lang="es-CO" b="1" dirty="0"/>
              <a:t>Alfa y la Omega: El principio y el fin. El primero y el último» </a:t>
            </a:r>
            <a:r>
              <a:rPr lang="es-CO" b="1" dirty="0">
                <a:solidFill>
                  <a:srgbClr val="FF0000"/>
                </a:solidFill>
              </a:rPr>
              <a:t>Apoc.22:13</a:t>
            </a:r>
            <a:r>
              <a:rPr lang="es-CO" b="1" dirty="0"/>
              <a:t>.</a:t>
            </a:r>
          </a:p>
          <a:p>
            <a:pPr marL="0" indent="0">
              <a:buNone/>
            </a:pPr>
            <a:endParaRPr lang="es-CO" dirty="0"/>
          </a:p>
        </p:txBody>
      </p:sp>
      <p:sp>
        <p:nvSpPr>
          <p:cNvPr id="4" name="3 Rectángulo"/>
          <p:cNvSpPr/>
          <p:nvPr/>
        </p:nvSpPr>
        <p:spPr>
          <a:xfrm>
            <a:off x="251520" y="2996952"/>
            <a:ext cx="5112568" cy="3539430"/>
          </a:xfrm>
          <a:prstGeom prst="rect">
            <a:avLst/>
          </a:prstGeom>
        </p:spPr>
        <p:txBody>
          <a:bodyPr wrap="square">
            <a:spAutoFit/>
          </a:bodyPr>
          <a:lstStyle/>
          <a:p>
            <a:pPr algn="ctr"/>
            <a:r>
              <a:rPr lang="es-CO" sz="3200" b="1" u="sng" dirty="0"/>
              <a:t>Alfa</a:t>
            </a:r>
            <a:r>
              <a:rPr lang="es-CO" sz="3200" dirty="0"/>
              <a:t> y </a:t>
            </a:r>
            <a:r>
              <a:rPr lang="es-CO" sz="3200" b="1" u="sng" dirty="0"/>
              <a:t>Omega</a:t>
            </a:r>
            <a:r>
              <a:rPr lang="es-CO" sz="3200" dirty="0"/>
              <a:t>. La primera y la última letra del alfabeto griego se usan para describir al Señor Jesús como el Creador de todas las cosas y como la revelación primera y final de Dios a los hombres. </a:t>
            </a:r>
          </a:p>
        </p:txBody>
      </p:sp>
      <p:pic>
        <p:nvPicPr>
          <p:cNvPr id="5" name="Picture 2" descr="http://bligoo.com/media/users/1/97287/images/public/12182/creador.jpg?v=125356606343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8103" y="2996952"/>
            <a:ext cx="3419475" cy="35394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1865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363272" cy="3096343"/>
          </a:xfrm>
        </p:spPr>
        <p:txBody>
          <a:bodyPr>
            <a:normAutofit fontScale="92500" lnSpcReduction="10000"/>
          </a:bodyPr>
          <a:lstStyle/>
          <a:p>
            <a:pPr marL="0" indent="0" algn="ctr">
              <a:buNone/>
            </a:pPr>
            <a:r>
              <a:rPr lang="es-CO" dirty="0" smtClean="0"/>
              <a:t>El </a:t>
            </a:r>
            <a:r>
              <a:rPr lang="es-CO" dirty="0"/>
              <a:t>desarrollo del plan de salvación desde el principio hasta el fin está ligado a Cristo Jesús. Los tres títulos «Yo Soy </a:t>
            </a:r>
            <a:r>
              <a:rPr lang="es-CO" b="1" dirty="0"/>
              <a:t>El Alfa y la Omega: El principio y el fin. El primero y el último» </a:t>
            </a:r>
            <a:r>
              <a:rPr lang="es-CO" dirty="0"/>
              <a:t>de este versículo resumen las actividades de Cristo en relación con la salvación del hombre. (Pero esto no hubiera sido posible si Cristo no hubiese </a:t>
            </a:r>
            <a:r>
              <a:rPr lang="es-CO" dirty="0" smtClean="0"/>
              <a:t>resucitado).</a:t>
            </a:r>
            <a:endParaRPr lang="es-CO" dirty="0"/>
          </a:p>
          <a:p>
            <a:pPr marL="0" indent="0">
              <a:buNone/>
            </a:pPr>
            <a:endParaRPr lang="es-CO" dirty="0"/>
          </a:p>
        </p:txBody>
      </p:sp>
      <p:pic>
        <p:nvPicPr>
          <p:cNvPr id="2050" name="Picture 2" descr="http://3.bp.blogspot.com/-DXoiTMX6HIk/TfXAKnXfiDI/AAAAAAAAAO8/9DAa4sRtmCs/s1600/E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0992" y="3861048"/>
            <a:ext cx="1996752" cy="266429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http://t3.gstatic.com/images?q=tbn:ANd9GcSVtF4MgS8DE4uFm_nGuHoWp3LtvVf71LIx3xtz3aIg5gtGUro0Yw"/>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76256" y="3861048"/>
            <a:ext cx="1944216" cy="2664296"/>
          </a:xfrm>
          <a:prstGeom prst="rect">
            <a:avLst/>
          </a:prstGeom>
          <a:noFill/>
          <a:extLst>
            <a:ext uri="{909E8E84-426E-40DD-AFC4-6F175D3DCCD1}">
              <a14:hiddenFill xmlns:a14="http://schemas.microsoft.com/office/drawing/2010/main">
                <a:solidFill>
                  <a:srgbClr val="FFFFFF"/>
                </a:solidFill>
              </a14:hiddenFill>
            </a:ext>
          </a:extLst>
        </p:spPr>
      </p:pic>
      <p:sp>
        <p:nvSpPr>
          <p:cNvPr id="4" name="3 Flecha derecha"/>
          <p:cNvSpPr/>
          <p:nvPr/>
        </p:nvSpPr>
        <p:spPr>
          <a:xfrm>
            <a:off x="2267744" y="6021288"/>
            <a:ext cx="4608512" cy="5040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6" name="5 Rectángulo"/>
          <p:cNvSpPr/>
          <p:nvPr/>
        </p:nvSpPr>
        <p:spPr>
          <a:xfrm>
            <a:off x="2555776" y="4293096"/>
            <a:ext cx="4032448" cy="1384995"/>
          </a:xfrm>
          <a:prstGeom prst="rect">
            <a:avLst/>
          </a:prstGeom>
        </p:spPr>
        <p:txBody>
          <a:bodyPr wrap="square">
            <a:spAutoFit/>
          </a:bodyPr>
          <a:lstStyle/>
          <a:p>
            <a:pPr algn="ctr"/>
            <a:r>
              <a:rPr lang="es-CO" sz="2800" i="1" dirty="0">
                <a:solidFill>
                  <a:srgbClr val="FF0000"/>
                </a:solidFill>
              </a:rPr>
              <a:t>Desde su nacimiento hasta la resurrección</a:t>
            </a:r>
            <a:br>
              <a:rPr lang="es-CO" sz="2800" i="1" dirty="0">
                <a:solidFill>
                  <a:srgbClr val="FF0000"/>
                </a:solidFill>
              </a:rPr>
            </a:br>
            <a:endParaRPr lang="es-CO" sz="2800" i="1" dirty="0">
              <a:solidFill>
                <a:srgbClr val="FF0000"/>
              </a:solidFill>
            </a:endParaRPr>
          </a:p>
        </p:txBody>
      </p:sp>
    </p:spTree>
    <p:extLst>
      <p:ext uri="{BB962C8B-B14F-4D97-AF65-F5344CB8AC3E}">
        <p14:creationId xmlns:p14="http://schemas.microsoft.com/office/powerpoint/2010/main" val="975155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p:cTn id="7" dur="500" fill="hold"/>
                                        <p:tgtEl>
                                          <p:spTgt spid="2050"/>
                                        </p:tgtEl>
                                        <p:attrNameLst>
                                          <p:attrName>ppt_w</p:attrName>
                                        </p:attrNameLst>
                                      </p:cBhvr>
                                      <p:tavLst>
                                        <p:tav tm="0">
                                          <p:val>
                                            <p:fltVal val="0"/>
                                          </p:val>
                                        </p:tav>
                                        <p:tav tm="100000">
                                          <p:val>
                                            <p:strVal val="#ppt_w"/>
                                          </p:val>
                                        </p:tav>
                                      </p:tavLst>
                                    </p:anim>
                                    <p:anim calcmode="lin" valueType="num">
                                      <p:cBhvr>
                                        <p:cTn id="8" dur="500" fill="hold"/>
                                        <p:tgtEl>
                                          <p:spTgt spid="2050"/>
                                        </p:tgtEl>
                                        <p:attrNameLst>
                                          <p:attrName>ppt_h</p:attrName>
                                        </p:attrNameLst>
                                      </p:cBhvr>
                                      <p:tavLst>
                                        <p:tav tm="0">
                                          <p:val>
                                            <p:fltVal val="0"/>
                                          </p:val>
                                        </p:tav>
                                        <p:tav tm="100000">
                                          <p:val>
                                            <p:strVal val="#ppt_h"/>
                                          </p:val>
                                        </p:tav>
                                      </p:tavLst>
                                    </p:anim>
                                    <p:animEffect transition="in" filter="fade">
                                      <p:cBhvr>
                                        <p:cTn id="9" dur="500"/>
                                        <p:tgtEl>
                                          <p:spTgt spid="2050"/>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 fill="hold"/>
                                        <p:tgtEl>
                                          <p:spTgt spid="5"/>
                                        </p:tgtEl>
                                        <p:attrNameLst>
                                          <p:attrName>ppt_w</p:attrName>
                                        </p:attrNameLst>
                                      </p:cBhvr>
                                      <p:tavLst>
                                        <p:tav tm="0">
                                          <p:val>
                                            <p:fltVal val="0"/>
                                          </p:val>
                                        </p:tav>
                                        <p:tav tm="100000">
                                          <p:val>
                                            <p:strVal val="#ppt_w"/>
                                          </p:val>
                                        </p:tav>
                                      </p:tavLst>
                                    </p:anim>
                                    <p:anim calcmode="lin" valueType="num">
                                      <p:cBhvr>
                                        <p:cTn id="15" dur="500" fill="hold"/>
                                        <p:tgtEl>
                                          <p:spTgt spid="5"/>
                                        </p:tgtEl>
                                        <p:attrNameLst>
                                          <p:attrName>ppt_h</p:attrName>
                                        </p:attrNameLst>
                                      </p:cBhvr>
                                      <p:tavLst>
                                        <p:tav tm="0">
                                          <p:val>
                                            <p:fltVal val="0"/>
                                          </p:val>
                                        </p:tav>
                                        <p:tav tm="100000">
                                          <p:val>
                                            <p:strVal val="#ppt_h"/>
                                          </p:val>
                                        </p:tav>
                                      </p:tavLst>
                                    </p:anim>
                                    <p:animEffect transition="in" filter="fade">
                                      <p:cBhvr>
                                        <p:cTn id="16" dur="500"/>
                                        <p:tgtEl>
                                          <p:spTgt spid="5"/>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 fill="hold"/>
                                        <p:tgtEl>
                                          <p:spTgt spid="4"/>
                                        </p:tgtEl>
                                        <p:attrNameLst>
                                          <p:attrName>ppt_w</p:attrName>
                                        </p:attrNameLst>
                                      </p:cBhvr>
                                      <p:tavLst>
                                        <p:tav tm="0">
                                          <p:val>
                                            <p:fltVal val="0"/>
                                          </p:val>
                                        </p:tav>
                                        <p:tav tm="100000">
                                          <p:val>
                                            <p:strVal val="#ppt_w"/>
                                          </p:val>
                                        </p:tav>
                                      </p:tavLst>
                                    </p:anim>
                                    <p:anim calcmode="lin" valueType="num">
                                      <p:cBhvr>
                                        <p:cTn id="22" dur="500" fill="hold"/>
                                        <p:tgtEl>
                                          <p:spTgt spid="4"/>
                                        </p:tgtEl>
                                        <p:attrNameLst>
                                          <p:attrName>ppt_h</p:attrName>
                                        </p:attrNameLst>
                                      </p:cBhvr>
                                      <p:tavLst>
                                        <p:tav tm="0">
                                          <p:val>
                                            <p:fltVal val="0"/>
                                          </p:val>
                                        </p:tav>
                                        <p:tav tm="100000">
                                          <p:val>
                                            <p:strVal val="#ppt_h"/>
                                          </p:val>
                                        </p:tav>
                                      </p:tavLst>
                                    </p:anim>
                                    <p:animEffect transition="in" filter="fade">
                                      <p:cBhvr>
                                        <p:cTn id="23" dur="500"/>
                                        <p:tgtEl>
                                          <p:spTgt spid="4"/>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500" fill="hold"/>
                                        <p:tgtEl>
                                          <p:spTgt spid="6"/>
                                        </p:tgtEl>
                                        <p:attrNameLst>
                                          <p:attrName>ppt_w</p:attrName>
                                        </p:attrNameLst>
                                      </p:cBhvr>
                                      <p:tavLst>
                                        <p:tav tm="0">
                                          <p:val>
                                            <p:fltVal val="0"/>
                                          </p:val>
                                        </p:tav>
                                        <p:tav tm="100000">
                                          <p:val>
                                            <p:strVal val="#ppt_w"/>
                                          </p:val>
                                        </p:tav>
                                      </p:tavLst>
                                    </p:anim>
                                    <p:anim calcmode="lin" valueType="num">
                                      <p:cBhvr>
                                        <p:cTn id="29" dur="500" fill="hold"/>
                                        <p:tgtEl>
                                          <p:spTgt spid="6"/>
                                        </p:tgtEl>
                                        <p:attrNameLst>
                                          <p:attrName>ppt_h</p:attrName>
                                        </p:attrNameLst>
                                      </p:cBhvr>
                                      <p:tavLst>
                                        <p:tav tm="0">
                                          <p:val>
                                            <p:fltVal val="0"/>
                                          </p:val>
                                        </p:tav>
                                        <p:tav tm="100000">
                                          <p:val>
                                            <p:strVal val="#ppt_h"/>
                                          </p:val>
                                        </p:tav>
                                      </p:tavLst>
                                    </p:anim>
                                    <p:animEffect transition="in" filter="fade">
                                      <p:cBhvr>
                                        <p:cTn id="3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4834880" cy="5505475"/>
          </a:xfrm>
        </p:spPr>
        <p:txBody>
          <a:bodyPr>
            <a:noAutofit/>
          </a:bodyPr>
          <a:lstStyle/>
          <a:p>
            <a:pPr marL="0" indent="0" algn="ctr">
              <a:buNone/>
            </a:pPr>
            <a:r>
              <a:rPr lang="es-CO" sz="4000" dirty="0"/>
              <a:t>En el siglo III aparecen las letras griegas </a:t>
            </a:r>
            <a:r>
              <a:rPr lang="es-CO" sz="4000" i="1" dirty="0">
                <a:solidFill>
                  <a:srgbClr val="0070C0"/>
                </a:solidFill>
              </a:rPr>
              <a:t>Alfa </a:t>
            </a:r>
            <a:r>
              <a:rPr lang="es-CO" sz="4000" i="1" dirty="0"/>
              <a:t>y</a:t>
            </a:r>
            <a:r>
              <a:rPr lang="es-CO" sz="4000" i="1" dirty="0">
                <a:solidFill>
                  <a:srgbClr val="0070C0"/>
                </a:solidFill>
              </a:rPr>
              <a:t> Omega</a:t>
            </a:r>
            <a:r>
              <a:rPr lang="es-CO" sz="4000" dirty="0"/>
              <a:t> en las tumbas de los cristianos. Estas letras representan la esperanza de la resurrección.</a:t>
            </a:r>
            <a:br>
              <a:rPr lang="es-CO" sz="4000" dirty="0"/>
            </a:br>
            <a:endParaRPr lang="es-CO" sz="4000" dirty="0"/>
          </a:p>
        </p:txBody>
      </p:sp>
      <p:pic>
        <p:nvPicPr>
          <p:cNvPr id="2050" name="Picture 2" descr="http://t3.gstatic.com/images?q=tbn:ANd9GcRA_18CwKoP3QxOIncPenVJjXO8mzLxYjuU1d_AgjK33vhLonLER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36096" y="836712"/>
            <a:ext cx="2880320" cy="48965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684352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792087"/>
          </a:xfrm>
          <a:solidFill>
            <a:srgbClr val="FFC000"/>
          </a:solidFill>
        </p:spPr>
        <p:txBody>
          <a:bodyPr>
            <a:noAutofit/>
          </a:bodyPr>
          <a:lstStyle/>
          <a:p>
            <a:pPr marL="0" indent="0" algn="ctr">
              <a:buNone/>
            </a:pPr>
            <a:r>
              <a:rPr lang="es-CO" b="1" u="sng" dirty="0"/>
              <a:t>La Abeja</a:t>
            </a:r>
            <a:r>
              <a:rPr lang="es-CO" b="1" u="sng" dirty="0" smtClean="0"/>
              <a:t>.</a:t>
            </a:r>
            <a:r>
              <a:rPr lang="es-CO" b="1" dirty="0" smtClean="0"/>
              <a:t> Como símbolo.</a:t>
            </a:r>
            <a:r>
              <a:rPr lang="es-CO" sz="2800" dirty="0"/>
              <a:t/>
            </a:r>
            <a:br>
              <a:rPr lang="es-CO" sz="2800" dirty="0"/>
            </a:br>
            <a:endParaRPr lang="es-CO" sz="2800" dirty="0"/>
          </a:p>
        </p:txBody>
      </p:sp>
      <p:sp>
        <p:nvSpPr>
          <p:cNvPr id="2" name="1 Rectángulo"/>
          <p:cNvSpPr/>
          <p:nvPr/>
        </p:nvSpPr>
        <p:spPr>
          <a:xfrm>
            <a:off x="251520" y="1406330"/>
            <a:ext cx="5112568" cy="3108543"/>
          </a:xfrm>
          <a:prstGeom prst="rect">
            <a:avLst/>
          </a:prstGeom>
        </p:spPr>
        <p:txBody>
          <a:bodyPr wrap="square">
            <a:spAutoFit/>
          </a:bodyPr>
          <a:lstStyle/>
          <a:p>
            <a:pPr algn="ctr"/>
            <a:r>
              <a:rPr lang="es-CO" sz="2800" dirty="0"/>
              <a:t>Para los pueblos antiguos, </a:t>
            </a:r>
            <a:r>
              <a:rPr lang="es-CO" sz="2800" i="1" dirty="0">
                <a:solidFill>
                  <a:srgbClr val="0070C0"/>
                </a:solidFill>
              </a:rPr>
              <a:t>la abeja era un símbolo de la vida que resurge de la muerte y la descomposición</a:t>
            </a:r>
            <a:r>
              <a:rPr lang="es-CO" sz="2800" dirty="0"/>
              <a:t>. Los espartanos tenían la costumbre de conservar en miel los cadáveres de sus reyes</a:t>
            </a:r>
            <a:r>
              <a:rPr lang="es-CO" sz="2800" dirty="0" smtClean="0"/>
              <a:t>.</a:t>
            </a:r>
            <a:endParaRPr lang="es-CO" sz="2800" dirty="0"/>
          </a:p>
        </p:txBody>
      </p:sp>
      <p:pic>
        <p:nvPicPr>
          <p:cNvPr id="3074" name="Picture 2" descr="http://t1.gstatic.com/images?q=tbn:ANd9GcQ1WICwaEZEK5HSzqZoG5AJW3MfMabV8Dm6B4qFVWtMHeXW1lvz4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4088" y="1406330"/>
            <a:ext cx="3312368" cy="3108543"/>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95536" y="4725144"/>
            <a:ext cx="8424936" cy="3046988"/>
          </a:xfrm>
          <a:prstGeom prst="rect">
            <a:avLst/>
          </a:prstGeom>
        </p:spPr>
        <p:txBody>
          <a:bodyPr wrap="square">
            <a:spAutoFit/>
          </a:bodyPr>
          <a:lstStyle/>
          <a:p>
            <a:pPr algn="ctr"/>
            <a:r>
              <a:rPr lang="es-CO" sz="3200" dirty="0">
                <a:solidFill>
                  <a:srgbClr val="FF0000"/>
                </a:solidFill>
              </a:rPr>
              <a:t>Salmos 118,12</a:t>
            </a:r>
            <a:r>
              <a:rPr lang="es-CO" sz="3200" dirty="0"/>
              <a:t>. «</a:t>
            </a:r>
            <a:r>
              <a:rPr lang="es-CO" sz="3200" i="1" dirty="0">
                <a:solidFill>
                  <a:srgbClr val="0070C0"/>
                </a:solidFill>
              </a:rPr>
              <a:t>Me rodearon como abejas; se enardecieron como fuego de espinos; Mas en el nombre de Jehová yo las destruiré</a:t>
            </a:r>
            <a:r>
              <a:rPr lang="es-CO" sz="3200" i="1" dirty="0" smtClean="0"/>
              <a:t>»</a:t>
            </a:r>
            <a:r>
              <a:rPr lang="es-CO" sz="3200" dirty="0"/>
              <a:t> </a:t>
            </a:r>
            <a:r>
              <a:rPr lang="es-CO" sz="2000" dirty="0"/>
              <a:t>Un fuego que arde muy vivamente por corto tiempo pero que se extingue con rapidez</a:t>
            </a:r>
            <a:r>
              <a:rPr lang="es-CO" sz="3200" dirty="0"/>
              <a:t>.</a:t>
            </a:r>
            <a:br>
              <a:rPr lang="es-CO" sz="3200" dirty="0"/>
            </a:br>
            <a:endParaRPr lang="es-CO" sz="3200" dirty="0"/>
          </a:p>
          <a:p>
            <a:pPr algn="ctr"/>
            <a:endParaRPr lang="es-CO" sz="3200" i="1" dirty="0"/>
          </a:p>
        </p:txBody>
      </p:sp>
    </p:spTree>
    <p:extLst>
      <p:ext uri="{BB962C8B-B14F-4D97-AF65-F5344CB8AC3E}">
        <p14:creationId xmlns:p14="http://schemas.microsoft.com/office/powerpoint/2010/main" val="27378489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1000" fill="hold"/>
                                        <p:tgtEl>
                                          <p:spTgt spid="4"/>
                                        </p:tgtEl>
                                        <p:attrNameLst>
                                          <p:attrName>ppt_w</p:attrName>
                                        </p:attrNameLst>
                                      </p:cBhvr>
                                      <p:tavLst>
                                        <p:tav tm="0">
                                          <p:val>
                                            <p:fltVal val="0"/>
                                          </p:val>
                                        </p:tav>
                                        <p:tav tm="100000">
                                          <p:val>
                                            <p:strVal val="#ppt_w"/>
                                          </p:val>
                                        </p:tav>
                                      </p:tavLst>
                                    </p:anim>
                                    <p:anim calcmode="lin" valueType="num">
                                      <p:cBhvr>
                                        <p:cTn id="13" dur="1000" fill="hold"/>
                                        <p:tgtEl>
                                          <p:spTgt spid="4"/>
                                        </p:tgtEl>
                                        <p:attrNameLst>
                                          <p:attrName>ppt_h</p:attrName>
                                        </p:attrNameLst>
                                      </p:cBhvr>
                                      <p:tavLst>
                                        <p:tav tm="0">
                                          <p:val>
                                            <p:fltVal val="0"/>
                                          </p:val>
                                        </p:tav>
                                        <p:tav tm="100000">
                                          <p:val>
                                            <p:strVal val="#ppt_h"/>
                                          </p:val>
                                        </p:tav>
                                      </p:tavLst>
                                    </p:anim>
                                    <p:anim calcmode="lin" valueType="num">
                                      <p:cBhvr>
                                        <p:cTn id="14" dur="1000" fill="hold"/>
                                        <p:tgtEl>
                                          <p:spTgt spid="4"/>
                                        </p:tgtEl>
                                        <p:attrNameLst>
                                          <p:attrName>style.rotation</p:attrName>
                                        </p:attrNameLst>
                                      </p:cBhvr>
                                      <p:tavLst>
                                        <p:tav tm="0">
                                          <p:val>
                                            <p:fltVal val="90"/>
                                          </p:val>
                                        </p:tav>
                                        <p:tav tm="100000">
                                          <p:val>
                                            <p:fltVal val="0"/>
                                          </p:val>
                                        </p:tav>
                                      </p:tavLst>
                                    </p:anim>
                                    <p:animEffect transition="in" filter="fade">
                                      <p:cBhvr>
                                        <p:cTn id="15"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778098"/>
          </a:xfrm>
          <a:solidFill>
            <a:srgbClr val="FFC000"/>
          </a:solidFill>
        </p:spPr>
        <p:txBody>
          <a:bodyPr>
            <a:noAutofit/>
          </a:bodyPr>
          <a:lstStyle/>
          <a:p>
            <a:r>
              <a:rPr lang="es-CO" sz="3600" b="1" u="sng" dirty="0" smtClean="0"/>
              <a:t/>
            </a:r>
            <a:br>
              <a:rPr lang="es-CO" sz="3600" b="1" u="sng" dirty="0" smtClean="0"/>
            </a:br>
            <a:r>
              <a:rPr lang="es-CO" sz="3600" b="1" u="sng" dirty="0" smtClean="0"/>
              <a:t>El </a:t>
            </a:r>
            <a:r>
              <a:rPr lang="es-CO" sz="3600" b="1" u="sng" dirty="0"/>
              <a:t>Águila</a:t>
            </a:r>
            <a:r>
              <a:rPr lang="es-CO" sz="3600" b="1" u="sng" dirty="0" smtClean="0"/>
              <a:t>.</a:t>
            </a:r>
            <a:r>
              <a:rPr lang="es-CO" sz="3600" b="1" dirty="0" smtClean="0"/>
              <a:t> Un símbolo.</a:t>
            </a:r>
            <a:r>
              <a:rPr lang="es-CO" sz="3600" b="1" dirty="0"/>
              <a:t/>
            </a:r>
            <a:br>
              <a:rPr lang="es-CO" sz="3600" b="1" dirty="0"/>
            </a:br>
            <a:endParaRPr lang="es-CO" sz="3600" dirty="0"/>
          </a:p>
        </p:txBody>
      </p:sp>
      <p:sp>
        <p:nvSpPr>
          <p:cNvPr id="3" name="2 Marcador de contenido"/>
          <p:cNvSpPr>
            <a:spLocks noGrp="1"/>
          </p:cNvSpPr>
          <p:nvPr>
            <p:ph idx="1"/>
          </p:nvPr>
        </p:nvSpPr>
        <p:spPr>
          <a:xfrm>
            <a:off x="457200" y="1340768"/>
            <a:ext cx="4402832" cy="3361555"/>
          </a:xfrm>
        </p:spPr>
        <p:txBody>
          <a:bodyPr>
            <a:noAutofit/>
          </a:bodyPr>
          <a:lstStyle/>
          <a:p>
            <a:pPr marL="0" indent="0" algn="ctr">
              <a:buNone/>
            </a:pPr>
            <a:r>
              <a:rPr lang="es-CO" sz="3600" dirty="0" smtClean="0"/>
              <a:t>En </a:t>
            </a:r>
            <a:r>
              <a:rPr lang="es-CO" sz="3600" dirty="0"/>
              <a:t>el simbolismo religioso el águila representa la reina de las aves. Representa la fuerza y la </a:t>
            </a:r>
            <a:r>
              <a:rPr lang="es-CO" sz="3600" dirty="0" smtClean="0"/>
              <a:t>permanencia</a:t>
            </a:r>
            <a:endParaRPr lang="es-CO" sz="3600" b="1" dirty="0"/>
          </a:p>
        </p:txBody>
      </p:sp>
      <p:pic>
        <p:nvPicPr>
          <p:cNvPr id="5122" name="Picture 2" descr="http://3.bp.blogspot.com/_m8FgQSMji_U/S-JW-3MDDJI/AAAAAAAAHS4/0F4uR4DyPGs/s400/aguila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8064" y="1556792"/>
            <a:ext cx="3629036" cy="3145532"/>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251520" y="5085184"/>
            <a:ext cx="8525580" cy="1384995"/>
          </a:xfrm>
          <a:prstGeom prst="rect">
            <a:avLst/>
          </a:prstGeom>
        </p:spPr>
        <p:txBody>
          <a:bodyPr wrap="square">
            <a:spAutoFit/>
          </a:bodyPr>
          <a:lstStyle/>
          <a:p>
            <a:pPr algn="ctr"/>
            <a:r>
              <a:rPr lang="es-CO" sz="2800" dirty="0" smtClean="0">
                <a:solidFill>
                  <a:srgbClr val="FF0000"/>
                </a:solidFill>
              </a:rPr>
              <a:t>Isaías 40:31</a:t>
            </a:r>
            <a:r>
              <a:rPr lang="es-CO" sz="2800" dirty="0" smtClean="0"/>
              <a:t>. </a:t>
            </a:r>
            <a:r>
              <a:rPr lang="es-CO" sz="2800" dirty="0"/>
              <a:t>P</a:t>
            </a:r>
            <a:r>
              <a:rPr lang="es-CO" sz="2800" dirty="0" smtClean="0"/>
              <a:t>ero </a:t>
            </a:r>
            <a:r>
              <a:rPr lang="es-CO" sz="2800" dirty="0"/>
              <a:t>los que esperan a Jehová tendrán nuevas fuerzas; levantarán alas como las águilas; correrán, y no se cansarán; caminarán, y no se fatigarán. </a:t>
            </a:r>
          </a:p>
        </p:txBody>
      </p:sp>
    </p:spTree>
    <p:extLst>
      <p:ext uri="{BB962C8B-B14F-4D97-AF65-F5344CB8AC3E}">
        <p14:creationId xmlns:p14="http://schemas.microsoft.com/office/powerpoint/2010/main" val="34255116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1)">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649491"/>
          </a:xfrm>
          <a:gradFill>
            <a:gsLst>
              <a:gs pos="0">
                <a:srgbClr val="FBEAC7"/>
              </a:gs>
              <a:gs pos="17999">
                <a:srgbClr val="FEE7F2"/>
              </a:gs>
              <a:gs pos="36000">
                <a:srgbClr val="FAC77D"/>
              </a:gs>
              <a:gs pos="61000">
                <a:srgbClr val="FBA97D"/>
              </a:gs>
              <a:gs pos="82001">
                <a:srgbClr val="FBD49C"/>
              </a:gs>
              <a:gs pos="100000">
                <a:srgbClr val="FEE7F2"/>
              </a:gs>
            </a:gsLst>
            <a:lin ang="5400000" scaled="0"/>
          </a:gradFill>
        </p:spPr>
        <p:txBody>
          <a:bodyPr>
            <a:normAutofit/>
          </a:bodyPr>
          <a:lstStyle/>
          <a:p>
            <a:pPr marL="0" indent="0">
              <a:buNone/>
            </a:pPr>
            <a:endParaRPr lang="es-CO" dirty="0" smtClean="0">
              <a:solidFill>
                <a:srgbClr val="FF0000"/>
              </a:solidFill>
            </a:endParaRPr>
          </a:p>
          <a:p>
            <a:pPr marL="0" indent="0">
              <a:buNone/>
            </a:pPr>
            <a:r>
              <a:rPr lang="es-CO" dirty="0" smtClean="0">
                <a:solidFill>
                  <a:srgbClr val="FF0000"/>
                </a:solidFill>
              </a:rPr>
              <a:t>Ex 19:4</a:t>
            </a:r>
            <a:r>
              <a:rPr lang="es-CO" dirty="0" smtClean="0"/>
              <a:t>.</a:t>
            </a:r>
            <a:r>
              <a:rPr lang="es-CO" b="1" baseline="30000" dirty="0" smtClean="0"/>
              <a:t>  «</a:t>
            </a:r>
            <a:r>
              <a:rPr lang="es-CO" dirty="0" smtClean="0"/>
              <a:t>Vosotros </a:t>
            </a:r>
            <a:r>
              <a:rPr lang="es-CO" dirty="0"/>
              <a:t>visteis lo que hice a los egipcios, y cómo os tomé sobre alas de águilas, y os he traído a </a:t>
            </a:r>
            <a:r>
              <a:rPr lang="es-CO" dirty="0" smtClean="0"/>
              <a:t>mí»</a:t>
            </a:r>
          </a:p>
          <a:p>
            <a:pPr marL="0" indent="0">
              <a:buNone/>
            </a:pPr>
            <a:endParaRPr lang="es-CO" dirty="0"/>
          </a:p>
          <a:p>
            <a:pPr marL="0" indent="0">
              <a:buNone/>
            </a:pPr>
            <a:r>
              <a:rPr lang="es-CO" i="1" dirty="0" smtClean="0">
                <a:solidFill>
                  <a:srgbClr val="FF0000"/>
                </a:solidFill>
              </a:rPr>
              <a:t>Deut.32:11-12</a:t>
            </a:r>
            <a:r>
              <a:rPr lang="es-CO" i="1" dirty="0" smtClean="0"/>
              <a:t>. «Como </a:t>
            </a:r>
            <a:r>
              <a:rPr lang="es-CO" i="1" dirty="0"/>
              <a:t>el águila que excita su nidada, </a:t>
            </a:r>
            <a:r>
              <a:rPr lang="es-CO" i="1" dirty="0" smtClean="0"/>
              <a:t>Revolotea </a:t>
            </a:r>
            <a:r>
              <a:rPr lang="es-CO" i="1" dirty="0"/>
              <a:t>sobre sus pollos, </a:t>
            </a:r>
            <a:r>
              <a:rPr lang="es-CO" i="1" dirty="0" smtClean="0"/>
              <a:t>Extiende </a:t>
            </a:r>
            <a:r>
              <a:rPr lang="es-CO" i="1" dirty="0"/>
              <a:t>sus alas, los toma, </a:t>
            </a:r>
            <a:r>
              <a:rPr lang="es-CO" i="1" dirty="0" smtClean="0"/>
              <a:t>Los </a:t>
            </a:r>
            <a:r>
              <a:rPr lang="es-CO" i="1" dirty="0"/>
              <a:t>lleva sobre sus plumas,</a:t>
            </a:r>
            <a:r>
              <a:rPr lang="es-CO" dirty="0"/>
              <a:t> </a:t>
            </a:r>
            <a:r>
              <a:rPr lang="it-IT" b="1" baseline="30000" dirty="0" smtClean="0"/>
              <a:t>12 </a:t>
            </a:r>
            <a:r>
              <a:rPr lang="it-IT" i="1" dirty="0"/>
              <a:t>Jehová solo le </a:t>
            </a:r>
            <a:r>
              <a:rPr lang="it-IT" i="1" dirty="0" smtClean="0"/>
              <a:t>guió,y no hubo en ellos dios extraño»</a:t>
            </a:r>
            <a:endParaRPr lang="it-IT" i="1" dirty="0"/>
          </a:p>
        </p:txBody>
      </p:sp>
    </p:spTree>
    <p:extLst>
      <p:ext uri="{BB962C8B-B14F-4D97-AF65-F5344CB8AC3E}">
        <p14:creationId xmlns:p14="http://schemas.microsoft.com/office/powerpoint/2010/main" val="5223059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5050904" cy="5577483"/>
          </a:xfrm>
        </p:spPr>
        <p:txBody>
          <a:bodyPr>
            <a:noAutofit/>
          </a:bodyPr>
          <a:lstStyle/>
          <a:p>
            <a:pPr marL="0" indent="0" algn="ctr">
              <a:buNone/>
            </a:pPr>
            <a:r>
              <a:rPr lang="es-CO" sz="3600" dirty="0" smtClean="0"/>
              <a:t>Para </a:t>
            </a:r>
            <a:r>
              <a:rPr lang="es-CO" sz="3600" dirty="0"/>
              <a:t>resaltar la grandiosidad y la permanencia de la Palabra de Dios, en la Edad Media se empezó a utilizar la figura de un águila con las alas extendidas como atril en las Iglesias</a:t>
            </a:r>
            <a:r>
              <a:rPr lang="es-CO" sz="3600" dirty="0" smtClean="0"/>
              <a:t>.</a:t>
            </a:r>
          </a:p>
          <a:p>
            <a:pPr marL="0" indent="0" algn="ctr">
              <a:buNone/>
            </a:pPr>
            <a:r>
              <a:rPr lang="es-CO" sz="3600" dirty="0"/>
              <a:t/>
            </a:r>
            <a:br>
              <a:rPr lang="es-CO" sz="3600" dirty="0"/>
            </a:br>
            <a:endParaRPr lang="es-CO" sz="3600" dirty="0"/>
          </a:p>
        </p:txBody>
      </p:sp>
      <p:pic>
        <p:nvPicPr>
          <p:cNvPr id="6146" name="Picture 2" descr="http://t0.gstatic.com/images?q=tbn:ANd9GcRf-aODq4-Wjd7qJFR-R3QrTKHcXPYwyoSDXWGVvk9kuST5Ha9Pw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8184" y="836712"/>
            <a:ext cx="2592288" cy="482453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http://3.bp.blogspot.com/_m8FgQSMji_U/S-JW-3MDDJI/AAAAAAAAHS4/0F4uR4DyPGs/s400/aguila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1243832">
            <a:off x="6756121" y="1826901"/>
            <a:ext cx="766977" cy="14193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61517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80">
                                          <p:stCondLst>
                                            <p:cond delay="0"/>
                                          </p:stCondLst>
                                        </p:cTn>
                                        <p:tgtEl>
                                          <p:spTgt spid="5"/>
                                        </p:tgtEl>
                                      </p:cBhvr>
                                    </p:animEffect>
                                    <p:anim calcmode="lin" valueType="num">
                                      <p:cBhvr>
                                        <p:cTn id="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3" dur="26">
                                          <p:stCondLst>
                                            <p:cond delay="650"/>
                                          </p:stCondLst>
                                        </p:cTn>
                                        <p:tgtEl>
                                          <p:spTgt spid="5"/>
                                        </p:tgtEl>
                                      </p:cBhvr>
                                      <p:to x="100000" y="60000"/>
                                    </p:animScale>
                                    <p:animScale>
                                      <p:cBhvr>
                                        <p:cTn id="14" dur="166" decel="50000">
                                          <p:stCondLst>
                                            <p:cond delay="676"/>
                                          </p:stCondLst>
                                        </p:cTn>
                                        <p:tgtEl>
                                          <p:spTgt spid="5"/>
                                        </p:tgtEl>
                                      </p:cBhvr>
                                      <p:to x="100000" y="100000"/>
                                    </p:animScale>
                                    <p:animScale>
                                      <p:cBhvr>
                                        <p:cTn id="15" dur="26">
                                          <p:stCondLst>
                                            <p:cond delay="1312"/>
                                          </p:stCondLst>
                                        </p:cTn>
                                        <p:tgtEl>
                                          <p:spTgt spid="5"/>
                                        </p:tgtEl>
                                      </p:cBhvr>
                                      <p:to x="100000" y="80000"/>
                                    </p:animScale>
                                    <p:animScale>
                                      <p:cBhvr>
                                        <p:cTn id="16" dur="166" decel="50000">
                                          <p:stCondLst>
                                            <p:cond delay="1338"/>
                                          </p:stCondLst>
                                        </p:cTn>
                                        <p:tgtEl>
                                          <p:spTgt spid="5"/>
                                        </p:tgtEl>
                                      </p:cBhvr>
                                      <p:to x="100000" y="100000"/>
                                    </p:animScale>
                                    <p:animScale>
                                      <p:cBhvr>
                                        <p:cTn id="17" dur="26">
                                          <p:stCondLst>
                                            <p:cond delay="1642"/>
                                          </p:stCondLst>
                                        </p:cTn>
                                        <p:tgtEl>
                                          <p:spTgt spid="5"/>
                                        </p:tgtEl>
                                      </p:cBhvr>
                                      <p:to x="100000" y="90000"/>
                                    </p:animScale>
                                    <p:animScale>
                                      <p:cBhvr>
                                        <p:cTn id="18" dur="166" decel="50000">
                                          <p:stCondLst>
                                            <p:cond delay="1668"/>
                                          </p:stCondLst>
                                        </p:cTn>
                                        <p:tgtEl>
                                          <p:spTgt spid="5"/>
                                        </p:tgtEl>
                                      </p:cBhvr>
                                      <p:to x="100000" y="100000"/>
                                    </p:animScale>
                                    <p:animScale>
                                      <p:cBhvr>
                                        <p:cTn id="19" dur="26">
                                          <p:stCondLst>
                                            <p:cond delay="1808"/>
                                          </p:stCondLst>
                                        </p:cTn>
                                        <p:tgtEl>
                                          <p:spTgt spid="5"/>
                                        </p:tgtEl>
                                      </p:cBhvr>
                                      <p:to x="100000" y="95000"/>
                                    </p:animScale>
                                    <p:animScale>
                                      <p:cBhvr>
                                        <p:cTn id="20"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778098"/>
          </a:xfrm>
          <a:solidFill>
            <a:srgbClr val="FFC000"/>
          </a:solidFill>
        </p:spPr>
        <p:txBody>
          <a:bodyPr>
            <a:noAutofit/>
          </a:bodyPr>
          <a:lstStyle/>
          <a:p>
            <a:r>
              <a:rPr lang="es-CO" sz="3600" b="1" u="sng" dirty="0" smtClean="0"/>
              <a:t/>
            </a:r>
            <a:br>
              <a:rPr lang="es-CO" sz="3600" b="1" u="sng" dirty="0" smtClean="0"/>
            </a:br>
            <a:r>
              <a:rPr lang="es-CO" sz="3600" b="1" u="sng" dirty="0" smtClean="0"/>
              <a:t>El Árbol</a:t>
            </a:r>
            <a:r>
              <a:rPr lang="es-CO" sz="3600" b="1" dirty="0" smtClean="0"/>
              <a:t> como símbolo.</a:t>
            </a:r>
            <a:r>
              <a:rPr lang="es-CO" sz="3600" dirty="0"/>
              <a:t/>
            </a:r>
            <a:br>
              <a:rPr lang="es-CO" sz="3600" dirty="0"/>
            </a:br>
            <a:endParaRPr lang="es-CO" sz="3600" dirty="0"/>
          </a:p>
        </p:txBody>
      </p:sp>
      <p:sp>
        <p:nvSpPr>
          <p:cNvPr id="3" name="2 Marcador de contenido"/>
          <p:cNvSpPr>
            <a:spLocks noGrp="1"/>
          </p:cNvSpPr>
          <p:nvPr>
            <p:ph idx="1"/>
          </p:nvPr>
        </p:nvSpPr>
        <p:spPr>
          <a:xfrm>
            <a:off x="457200" y="1600201"/>
            <a:ext cx="5482952" cy="2188840"/>
          </a:xfrm>
        </p:spPr>
        <p:txBody>
          <a:bodyPr>
            <a:noAutofit/>
          </a:bodyPr>
          <a:lstStyle/>
          <a:p>
            <a:pPr marL="0" indent="0" algn="ctr">
              <a:buNone/>
            </a:pPr>
            <a:r>
              <a:rPr lang="es-CO" sz="2800" dirty="0" smtClean="0"/>
              <a:t>En </a:t>
            </a:r>
            <a:r>
              <a:rPr lang="es-CO" sz="2800" dirty="0"/>
              <a:t>los pueblos antiguos que vivían cercanos a los desiertos el árbol se consideraba como la revelación de la vida, ya que hundía sus raíces en el fondo de la tierra, crecía </a:t>
            </a:r>
            <a:r>
              <a:rPr lang="es-CO" sz="2800" dirty="0" smtClean="0"/>
              <a:t> y </a:t>
            </a:r>
            <a:r>
              <a:rPr lang="es-CO" sz="2800" dirty="0"/>
              <a:t>se hacía más alto y más fuerte que cualquier ser humano</a:t>
            </a:r>
            <a:r>
              <a:rPr lang="es-CO" sz="2800" dirty="0" smtClean="0"/>
              <a:t>.</a:t>
            </a:r>
            <a:endParaRPr lang="es-CO" sz="2800" dirty="0"/>
          </a:p>
        </p:txBody>
      </p:sp>
      <p:sp>
        <p:nvSpPr>
          <p:cNvPr id="5" name="4 Rectángulo"/>
          <p:cNvSpPr/>
          <p:nvPr/>
        </p:nvSpPr>
        <p:spPr>
          <a:xfrm>
            <a:off x="300154" y="4869160"/>
            <a:ext cx="8592326" cy="2308324"/>
          </a:xfrm>
          <a:prstGeom prst="rect">
            <a:avLst/>
          </a:prstGeom>
        </p:spPr>
        <p:txBody>
          <a:bodyPr wrap="square">
            <a:spAutoFit/>
          </a:bodyPr>
          <a:lstStyle/>
          <a:p>
            <a:pPr algn="ctr"/>
            <a:r>
              <a:rPr lang="es-CO" sz="2400" dirty="0" smtClean="0">
                <a:solidFill>
                  <a:srgbClr val="FF0000"/>
                </a:solidFill>
              </a:rPr>
              <a:t>Gen. 2:9</a:t>
            </a:r>
            <a:r>
              <a:rPr lang="es-CO" sz="2400" dirty="0" smtClean="0"/>
              <a:t>.</a:t>
            </a:r>
            <a:r>
              <a:rPr lang="es-CO" sz="2400" dirty="0"/>
              <a:t> Y Jehová Dios hizo nacer de la tierra todo árbol delicioso a la vista, y bueno para comer; </a:t>
            </a:r>
            <a:r>
              <a:rPr lang="es-CO" sz="2400" dirty="0">
                <a:solidFill>
                  <a:srgbClr val="FF0000"/>
                </a:solidFill>
              </a:rPr>
              <a:t> </a:t>
            </a:r>
            <a:r>
              <a:rPr lang="es-CO" sz="2400" dirty="0" smtClean="0">
                <a:solidFill>
                  <a:srgbClr val="FF0000"/>
                </a:solidFill>
              </a:rPr>
              <a:t>Verso 16</a:t>
            </a:r>
            <a:r>
              <a:rPr lang="es-CO" sz="2400" dirty="0" smtClean="0"/>
              <a:t>. Y </a:t>
            </a:r>
            <a:r>
              <a:rPr lang="es-CO" sz="2400" dirty="0"/>
              <a:t>mandó Jehová Dios al hombre, diciendo: </a:t>
            </a:r>
            <a:r>
              <a:rPr lang="es-CO" sz="2400" dirty="0" smtClean="0"/>
              <a:t>«</a:t>
            </a:r>
            <a:r>
              <a:rPr lang="es-CO" sz="2400" i="1" dirty="0" smtClean="0">
                <a:solidFill>
                  <a:srgbClr val="0070C0"/>
                </a:solidFill>
              </a:rPr>
              <a:t>De </a:t>
            </a:r>
            <a:r>
              <a:rPr lang="es-CO" sz="2400" i="1" dirty="0">
                <a:solidFill>
                  <a:srgbClr val="0070C0"/>
                </a:solidFill>
              </a:rPr>
              <a:t>todo árbol del huerto podrás comer</a:t>
            </a:r>
            <a:r>
              <a:rPr lang="es-CO" sz="2400" i="1" dirty="0" smtClean="0">
                <a:solidFill>
                  <a:srgbClr val="0070C0"/>
                </a:solidFill>
              </a:rPr>
              <a:t>;</a:t>
            </a:r>
            <a:r>
              <a:rPr lang="es-CO" sz="2400" i="1" dirty="0">
                <a:solidFill>
                  <a:srgbClr val="0070C0"/>
                </a:solidFill>
              </a:rPr>
              <a:t> </a:t>
            </a:r>
            <a:r>
              <a:rPr lang="es-CO" sz="2400" b="1" i="1" baseline="30000" dirty="0" smtClean="0">
                <a:solidFill>
                  <a:srgbClr val="0070C0"/>
                </a:solidFill>
              </a:rPr>
              <a:t> </a:t>
            </a:r>
            <a:r>
              <a:rPr lang="es-CO" sz="2400" i="1" dirty="0">
                <a:solidFill>
                  <a:srgbClr val="0070C0"/>
                </a:solidFill>
              </a:rPr>
              <a:t>mas del árbol de la ciencia del bien y del mal no comerás; porque el día que de él comieres, ciertamente </a:t>
            </a:r>
            <a:r>
              <a:rPr lang="es-CO" sz="2400" i="1" dirty="0" smtClean="0">
                <a:solidFill>
                  <a:srgbClr val="0070C0"/>
                </a:solidFill>
              </a:rPr>
              <a:t>morirás» </a:t>
            </a:r>
            <a:r>
              <a:rPr lang="es-CO" sz="2400" i="1" dirty="0">
                <a:solidFill>
                  <a:srgbClr val="0070C0"/>
                </a:solidFill>
              </a:rPr>
              <a:t>.</a:t>
            </a:r>
            <a:br>
              <a:rPr lang="es-CO" sz="2400" i="1" dirty="0">
                <a:solidFill>
                  <a:srgbClr val="0070C0"/>
                </a:solidFill>
              </a:rPr>
            </a:br>
            <a:endParaRPr lang="es-CO" sz="2400" i="1" dirty="0">
              <a:solidFill>
                <a:srgbClr val="0070C0"/>
              </a:solidFill>
            </a:endParaRPr>
          </a:p>
        </p:txBody>
      </p:sp>
      <p:pic>
        <p:nvPicPr>
          <p:cNvPr id="1026" name="Picture 2" descr="http://t3.gstatic.com/images?q=tbn:ANd9GcTluXl_KSNMabbs9PHNtJ2ehTNcaIwB84v1gofbVrLbi1EanIvu6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176" y="1628800"/>
            <a:ext cx="2466975" cy="30243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3244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5987008" cy="4752527"/>
          </a:xfrm>
        </p:spPr>
        <p:txBody>
          <a:bodyPr>
            <a:normAutofit fontScale="92500" lnSpcReduction="10000"/>
          </a:bodyPr>
          <a:lstStyle/>
          <a:p>
            <a:pPr marL="0" indent="0" algn="ctr">
              <a:buNone/>
            </a:pPr>
            <a:r>
              <a:rPr lang="es-CO" dirty="0" smtClean="0">
                <a:solidFill>
                  <a:srgbClr val="FF0000"/>
                </a:solidFill>
              </a:rPr>
              <a:t> Salmos 1:1-3</a:t>
            </a:r>
            <a:r>
              <a:rPr lang="es-CO" dirty="0" smtClean="0"/>
              <a:t>. </a:t>
            </a:r>
            <a:r>
              <a:rPr lang="es-CO" i="1" dirty="0" smtClean="0"/>
              <a:t>Bienaventurado </a:t>
            </a:r>
            <a:r>
              <a:rPr lang="es-CO" i="1" dirty="0"/>
              <a:t>el varón que no anduvo en consejo de malos, </a:t>
            </a:r>
            <a:r>
              <a:rPr lang="es-CO" i="1" dirty="0" smtClean="0"/>
              <a:t>Ni </a:t>
            </a:r>
            <a:r>
              <a:rPr lang="es-CO" i="1" dirty="0"/>
              <a:t>estuvo en camino de pecadores, </a:t>
            </a:r>
            <a:r>
              <a:rPr lang="es-CO" i="1" dirty="0" smtClean="0"/>
              <a:t> </a:t>
            </a:r>
            <a:r>
              <a:rPr lang="es-CO" i="1" dirty="0"/>
              <a:t>Ni en silla de escarnecedores se ha sentado</a:t>
            </a:r>
            <a:r>
              <a:rPr lang="es-CO" i="1" dirty="0" smtClean="0"/>
              <a:t>;</a:t>
            </a:r>
            <a:r>
              <a:rPr lang="es-CO" dirty="0" smtClean="0"/>
              <a:t> </a:t>
            </a:r>
            <a:r>
              <a:rPr lang="es-CO" b="1" baseline="30000" dirty="0" smtClean="0"/>
              <a:t>2 </a:t>
            </a:r>
            <a:r>
              <a:rPr lang="es-CO" i="1" dirty="0"/>
              <a:t>Sino que en la ley de Jehová está su delicia, </a:t>
            </a:r>
            <a:r>
              <a:rPr lang="es-CO" i="1" dirty="0" smtClean="0"/>
              <a:t> </a:t>
            </a:r>
            <a:r>
              <a:rPr lang="es-CO" i="1" dirty="0"/>
              <a:t>Y en su ley medita de día y de </a:t>
            </a:r>
            <a:r>
              <a:rPr lang="es-CO" i="1" dirty="0" smtClean="0"/>
              <a:t>noche.</a:t>
            </a:r>
            <a:r>
              <a:rPr lang="es-CO" dirty="0"/>
              <a:t> </a:t>
            </a:r>
            <a:r>
              <a:rPr lang="es-CO" b="1" baseline="30000" dirty="0" smtClean="0"/>
              <a:t>3 </a:t>
            </a:r>
            <a:r>
              <a:rPr lang="es-CO" i="1" dirty="0"/>
              <a:t>Será como árbol plantado junto a corrientes de aguas, </a:t>
            </a:r>
            <a:r>
              <a:rPr lang="es-CO" i="1" dirty="0" smtClean="0"/>
              <a:t> </a:t>
            </a:r>
            <a:r>
              <a:rPr lang="es-CO" i="1" dirty="0"/>
              <a:t>Que da su fruto en su tiempo, </a:t>
            </a:r>
            <a:r>
              <a:rPr lang="es-CO" i="1" dirty="0" smtClean="0"/>
              <a:t>Y </a:t>
            </a:r>
            <a:r>
              <a:rPr lang="es-CO" i="1" dirty="0"/>
              <a:t>su hoja no cae; </a:t>
            </a:r>
            <a:r>
              <a:rPr lang="es-CO" i="1" dirty="0" smtClean="0"/>
              <a:t>Y </a:t>
            </a:r>
            <a:r>
              <a:rPr lang="es-CO" i="1" dirty="0"/>
              <a:t>todo lo que hace, </a:t>
            </a:r>
            <a:r>
              <a:rPr lang="es-CO" i="1" dirty="0" smtClean="0"/>
              <a:t>prosperara»</a:t>
            </a:r>
            <a:endParaRPr lang="es-CO" dirty="0"/>
          </a:p>
        </p:txBody>
      </p:sp>
      <p:sp>
        <p:nvSpPr>
          <p:cNvPr id="2" name="1 Rectángulo"/>
          <p:cNvSpPr/>
          <p:nvPr/>
        </p:nvSpPr>
        <p:spPr>
          <a:xfrm>
            <a:off x="307975" y="5349895"/>
            <a:ext cx="8621625" cy="1508105"/>
          </a:xfrm>
          <a:prstGeom prst="rect">
            <a:avLst/>
          </a:prstGeom>
        </p:spPr>
        <p:txBody>
          <a:bodyPr wrap="square">
            <a:spAutoFit/>
          </a:bodyPr>
          <a:lstStyle/>
          <a:p>
            <a:pPr algn="ctr"/>
            <a:r>
              <a:rPr lang="es-CO" dirty="0"/>
              <a:t>….</a:t>
            </a:r>
            <a:r>
              <a:rPr lang="es-CO" sz="3600" dirty="0"/>
              <a:t> </a:t>
            </a:r>
            <a:r>
              <a:rPr lang="es-CO" sz="2800" dirty="0"/>
              <a:t>y serán llamados árboles de justicia, plantío de Jehová, para gloria </a:t>
            </a:r>
            <a:r>
              <a:rPr lang="es-CO" sz="2800" dirty="0" smtClean="0"/>
              <a:t>suya</a:t>
            </a:r>
          </a:p>
          <a:p>
            <a:pPr algn="ctr"/>
            <a:r>
              <a:rPr lang="es-CO" sz="2800" dirty="0" smtClean="0">
                <a:solidFill>
                  <a:srgbClr val="FF0000"/>
                </a:solidFill>
              </a:rPr>
              <a:t> </a:t>
            </a:r>
            <a:r>
              <a:rPr lang="es-CO" sz="2800" dirty="0">
                <a:solidFill>
                  <a:srgbClr val="FF0000"/>
                </a:solidFill>
              </a:rPr>
              <a:t>(Isaías 61:3</a:t>
            </a:r>
            <a:r>
              <a:rPr lang="es-CO" sz="2800" dirty="0" smtClean="0">
                <a:solidFill>
                  <a:srgbClr val="FF0000"/>
                </a:solidFill>
              </a:rPr>
              <a:t>)</a:t>
            </a:r>
            <a:r>
              <a:rPr lang="es-CO" sz="2800" dirty="0" smtClean="0"/>
              <a:t>.</a:t>
            </a:r>
            <a:endParaRPr lang="es-CO" sz="2800" dirty="0"/>
          </a:p>
        </p:txBody>
      </p:sp>
      <p:sp>
        <p:nvSpPr>
          <p:cNvPr id="4" name="AutoShape 2" descr="data:image/jpeg;base64,/9j/4AAQSkZJRgABAQAAAQABAAD/2wCEAAkGBhMSERUUExQVFBUWGBsYFxgWFRgVGBoeHBgXGhoZGBcXHSYeFx0lGhoUHy8gIycpLCwuFx4xNTAqNSYrLCkBCQoKDgwOGg8PFykkHxwsKSkpLCwpKSwpKS4sLC4pKSkpLC0pLCwpLCkpKSkpLCwpLCwsKSwtKSkpLCwqMi4pKf/AABEIAMIBAwMBIgACEQEDEQH/xAAcAAACAgMBAQAAAAAAAAAAAAAABgQFAgMHAQj/xABGEAACAQIDBQYCBwYEBAYDAAABAgMAEQQSIQUGMUFREyJhcYGRBzIUI0JSobHBM3KC0eHwQ2KS8RUkotI0Y3OTssIWRFP/xAAZAQEBAQEBAQAAAAAAAAAAAAAAAQIDBAX/xAAmEQEBAAIBBAEEAgMAAAAAAAAAAQIRIQMSMUFRBGFx8JHhIoGx/9oADAMBAAIRAxEAPwCm+Lm3vpO0nUG6YcdkvmNZD/qJX+AVB3QOZmJ+yAPelqVmdmY3LMSSepOpJ9Sac91MJkj14sb/AMvwrFbiRt3DZlvSZgx2eII+8rL7qbfjXQMWl1IpM2jDlxETf5tfQ1ItUOyUvE/rVniMTnSPrYX9NKh4BQvaL91mHsSKjduVuPGtsrD6RZlVT0A966RFHwB6XP6Cufbq7PMswZvlU3NP82MAvf8A2rGTUbTiAAfM+nA0t7f2uZMsUeryWH9a07S24FVwOJP6VO3S2RlzYmX5spK3+yKaF1uzgViLKv8AhhYr9Wt2kh/6o7/u1eSmys3hWjdDZbyxDKO+wMrXNtZGzW9iqjyrTtSeyEeBJ/K3v+VRVLhxoCOn66VZ7HhzEt1P4A2/nVXbKmnGwA8/96aNkYbKo8NKCXGLXFeyPYE9KKwJv3ff1ojHDxk6njW2RbitkCaEdK8C8rcTVHmLlCRWva+l+gtdj6LeqTdyD6qXEsO/iWuAeITgi+i2PqagbZ2k05KDQSO0Kf8ApqfrX/isF8iKZxGAEA4KABQScGllAq12Q/8AzKjwP5GqvDSgtapezH/5tB/fA0DlRRRXRzFFFFAUUUUBRRRQFFFFAUUUUHyps76y+UL3Re19TUkb2mBrSRso8j+Bqlw8YkeyRszf5Ta3iTyq5xu7cmWyuWXoxuPLWsNmvCY9J4w6G4I9R1Bqi21BdluOdLmy8XLg5crhgh43BsKu9sbcjtowLW0ANNaNlfHThZJbaXcn3NaMBE0z2A9aisTK56E/rTjsrDLCvCx/KtXhlc7NiWCMKOP98agbS2vppUbE40mtOBwRlfwrLSZu/sczyB24A6CmbeI2iWBNGmYR/wCogH8Cam7Gwgjjva39/wAqrcLebaCk8IVZ/U91fxa/pU8qa8DjGi1jOQ6qLW4aaEHQ8AR5VTbQxA1HHvW8SFFz/wBRNT2ktnJ4DX+Q96o4kLFn9vDWorfhsMSRfrm9v601YZLKKo8LHr7D8P60wA2A8qDCXj51hHz8/wC/0rINe/hXqRcvWqiSg96142XIjN91SfXl+NbqV9/MU3ZR4dDZ8RJk05Koux/+NBC3aw/auZvsAZI/FV4n+JrnytTEz5RcmoWGVYlEa6BFAA/CvZCXIHU61FW+yATdz5CpOxHvi1ryJMkYHhWO7muJU+X61UPtFFFdHMUUUUBRRRQFFFFAUUUUBRRRQcE2X8PpYv8AEiUniO8978j3bfjVvhNxQgPeVb8ckdgevFtfaoO0PiKsQIihZ2+8/wBWt/I94+wqhPxUxN+8sQ8Arf8AdWNNnVt0YLZCHdSLEEi3jwGnlUSX4XbPk+aJ1NrXEr8B+9e9I2K+K2KvoYlHQRX98zGrLZnxnfhNHC3iEy+4HH8KapuLSX4U4VWBgklUjlJlkBPXQKR+NL+2tkzYdrSIQp0Dr3kP8Q5+BsfCui7H34gxA/ZjLcWaMkkAj/EiPeXXS6ll4agkKbmTYiSDS0sMg7y3upB5qeX6aEaig4gsJYgDi34CmXY+BtooJPDQX5eFNGC+GXZYh+0bPFe8eUgOyngGt8pHA9eVqcMJhUhXKiKi9B+vU+JpSE3GYKURhVjkY21sjH9KgbC2bJGZZJEZCzADMpXRRmPEfeb/AKa6SZba3tyIJ414ZswtoehGvoetRdkDHj7P3iCT4C1/xK1ojisD0J0/GnfE7Hhc3ZLHhmTun24H1FUm0t3pFN076+HEaHUrx9r1NLtAwCXZR1ufc/yq2mm10qr2cLOT00FWMEeZvDjQSMPFYXPE1mZQKxaYngLVrzAcaqM2djwpT2vNmxwY8IUVR+85zt+HZj0puVuJOgFIEmMztJJ95y3oSLewtQXl/rWvyufas9jXkmH3V1/l+tU+08dYPbi3dHqaZtgQdlEXPT8hUVa42TQj0/Ot26y/WqfGqyUkot+JuferrYCWdP3hVnlL4OVFFFdHMUUUUBRRRQFFFFAUUUUBRRRQfK239oDMQKU8Ti71N2xhyWOQlkPAnTS/O9Viwd4A1JFq62AuFkXLPJ2TX0LAlSDa2oBtbXjTPjPh0CgZCGBF1IsQQdQQRxFIWFgDXNdK+GG3rXwshuDrFc8PvIL+4HnUqwhTwYjAygqzIwN1ZSRT1sX4zyph5UZPrmWyslrBrEdoIzpn1F7cbXIJF6st+NjI+pJvyArm8+7cl7qpApLss06/ux8UI58ODPIPpAJzgAhmGgXKttb88t+XCoe8XxAKg6mMclW2c/vNwXyFz4iuaYF54m0BY9Rx9b6GrrZW5kuKYPLcKdcvP1/lU0sRG29PiX7itJ48fxa5NQ8RtifDyFXzxOLG2qkdCCLGupPhIsBDcIC50RBxY/oBpc/rak0bkYjFytNOczsbk8h0AHIAaAU3DSXu18XJo2Cyt26dGNnH7rnj5Nf0rr2wNuw4lO0hbMNLqdHU8gRy/I8q5Kdy8LGMrsXbhljGYjz5D1qAIsVs6Xt4rrGvAnppdXANmUnW19OR0puDuGKwEUhOYWN75lFm9Rwb196iNs0wtYkG4zAjmOHoaibob4Q7RjBXuSqPrEvcjlmH3lvz5XseV2HGYe8V+aH3U/1/WmhQypWmIa8L1JnQlSBxtVVgsaVcq4tUUbyS9nhpTfXs3t55SKSIAOzHj/IU1fEBb4KU9AD/ANS0lRYnQDoKCXCvaTL0BvTpjH+rEY4kC9I+F2jGjWuMx8fz6UxbI2sJpHje8UymzKba9CG5i3SoLxsQi2zsq+BOvtVvsbHxtIuVgbEcD4iqSLZtz8q2HUXqVhNjR9opQhXDC2XTnzFUro9FFFdHMUUUUBRRRQFFFFAUUUUBRRRQfKO8m70mDllgcXaNz5Mp+Vx4EWPrS1KLMDbTn4V9S/ETclcdAWQDt4wch4ZhxMZPjyPI+BNfOe09ivG5V0ZGHFXUqw9DrUVXbMw+rqeINxUwYYg3FwRwI0I8a9gJ00ysLC9vz8KYF2RKwB7GQX/8tj7G2oq6t8Kd9iyLiIY5G1YqL+fA39Qak47YaMtuF6ot0JxErJIGUB7KxU5QTxQm1lObkfvU2uwFg3HkLEn0A1rFxu9abVWE3VXja/pV7s3CiJbZdRw8f5VhFiLnKLgjiCCD7HWvTvBho9JJo0bmGkVSPQnSprXlGnEbPQvnkszngLX8gByFE0TcPlS3yr8x8yOA8KqtqfEPAxKzRyds/IRg6n95hZR46+RrmO398sViyVZskZ/w00X+I8X9T6CrpNnjbm+uEwwyxASSdEIKj96TUDyW58q5vtnevFYstmcrGfsKSqW8eb+t6jdhYV4mHY3sCQBf0rUnwm9tuxdqzYaRZYmKsvAj9RzBGh5HnX0buBvxFtGMqbLKE+sj162upPEeGpFxXzns8XlQW510aHd98NkxWFYoV1OX7PUgHivUcvLgtNOlTRlWKniDaoeLwoYXtrWDbyRzWkBIuBnFj3W4EX6cx5ipJas2NEzf/HhMDbUZmVLeTBvyBrn+ChmxBAGZIz9rr5GnjfzZk+LhDQRF0hk+sOnErp3eLceXUUi4HeLE4eQpMCB91gQR6HhparJdbS3kx7O3TXkLk9efiaZd7N3D3J4tJEUAkc7C36Ubp7RjxLADRksxHgP62ppfFRtYX49QdbcdToedTVqoW621O3hzH5ho3nTDsXAAzhrfLqf0/G3tShsCNYcU6r8kmq6EA+V+P9a6Hu9FozdTb21/WmueUq3ooqGu2IS+QOM18trHj0va1dJNsJlFFR8Xj0itnbLfQaE39qnkSKK1YbErIoZDmU8CK20BRRRQFFFFAUUUUBUfGbPilGWWNJB0dQw9mFSKKDjXxg3YwWEhieGJY5JHIsGaxAFycpNhbTh1po23jzHFhbPj1vCv/g4lkHyp8+ZTY9PWuX/FPeL6Vj5LG8cP1acx3Scx9WzelqqE+I20VAVcVKAAABfgBoBwq42LYcZcW/8AwHHu2fN9Mue0FmJzQ3zrbRtdRbjetfwo3hxBSZmgkkjWPKzQuO1iHeN40dsxvY6LqCot0pBxG9OJaOSJpWKSuZJF5M5IJZvG4B9Kw2FtfE4Zy8ErxEixKm2nQjgfI1u5Y2jse8WyBizs++IleCZ8i9qoSYDKWN2ygvfJbvDiVOt6p97t1tnjD4oIFilhNkyySyFrfZlDoFRjysTxGvVK2rvFiZWV5p5HdPlJY93ge7b5dRfToK8xe9uOxRSGXESvGWHdJ0OXva248Od6TOGqfNqbm4LDsmFXA4nEsYM/bQuc1727qfJYWv6gWPGq6DYOCh2VDiZMOZJpGePSRkGa8oViAfs5BoONVf8A+R4xYeyGJlCWyhQx4cLA8QLcr8KgbM2lNJGIGkYxRtdE+yDc3IHqfenfNLo+YbcnZ8cWGWdVYzxZ3kMsquO6G+qjjQqwF9cxHXWvN3cJhk2Xj4xEZlSYxswYqZQHXs20F0AGUkf5T1NLTbfxcEfZxYiVEtoqsdL8QOa6nlU7drtolYJK6Bx38rfMbc/HU6075o7atdg7lYOOLBZ4HmfFXzSK7KI9AdAuml9b/dbparLB4S0hw+Y2E/ZZ9Llc3tfl51D2ek0S5I5pUTorkD06elWGHwQCZfW4Ot73vfje/Os3OWrqpk2EiiwmOWKJ4grqpzMWDZWWzLm4eWosV61niNnwIypJIRmjzGQSSZ7nmsaqUKeZ5+8aSF5AQ80zBrAguSDY3GnnUHbOJkihYJNKq2IChyB5DmB4Ve6JqrjYDrFs2LOwzTTqRrYuTMoGUcT3VB8qW9rbvQz7Tx8s0IlSIISXmMMafVKbuVBZtBwXhrx0pa+JO2Xw2Ow0CEgYOCIAX+2wzs3n+z9qywe3Z5C8+GxMiyuB2veuxsLC4+1Yc+VJlImtnGLYeHwk8DYdcgxEN2F3YaZT3TIA4BzcCBwGgqz+imaCSBfnjkWSP91yQ3teQ+orl+C3rxKYmE4mR5FjbQsc1g1s2p16H0rpEDBpcySMpI0ZGsSDY28RoKndqrrhLnw8c+LdST2eFiyooYrcrbN3gCQL2Btr3RWWFxK3gSORgJG76I8jAajvI7qCQf1Fb9j7ADMLM6lSSXDEP3jc3PO5q5m3eiuGeWTMPlZpNR+705cK1MolVGGVmnyBpRGDIpPaEs5RuH+W3hqQON61YiUnDwNGroWmJCs12uVkGjEdeZHvTDFsGPIAGc94uHD9654nN461rfdhG+aSZrHN3pCdbWv4G1Xum0U5lYLMwZkkhANhM8viVe6hNbcF61KwX7eC/aOzJ2hfMcoJUgjLa1tfDivG9T5d2lYENLOQRYgyGxHS1ejdxRYCWZQNQBIQBx4D1PvUt3PIXcJJbDB2c27QoFMjxqBqT+zUksfHTUeu6PFBmn+ulaOKPMpDFW4ZiDcC54jUdKvIt2kQWR5U65XIv4nqfGsG3Vj178ozAhznN3vxzHnV7pzynJf7aRVkZ7hFItmxDhUvay3VS8hsRw60w7JcrO8WZmQIjrmJJFywIudbac+tbpdgoTdXkS4AORyt7CwJ8fGs8BsZYnLhnYlQvfbNoDcDXzPvUyylVYUUUVzBRRRQFQNv47scLNLwKRuw8wpt+Nqn1z34zbYMWFSIG3asS3iEt3fVip/hpRwnHfMf79aiFa3yG+teJF1rLbyDD1vc2Fhz0/Gsr2GlbEhtqetBtbC3JZvastiLnxJtwjQ29bL+po2jNq1uVTdycLcSv1KqPQEn8xU9DftRLLp1/pUTZQCsPT8TrVttVbC/98zf8qqVhIAI86Ra6ru9hV+gSuBhlkE1g+IRWQC0WhJF+BIHiazfAwYnHZMMyovZXdolGQuDyHDgVuR/Ol/D4+XsDDdeydhI3d71wU4G/VV5dasdlSSRt2kZVWsw1XMLG3K46CundPlNe0jAQiTtXEriGJA7P2YzsSG+Rb6DQ2vUo4azwATARYgErI6hWWwFwRe19VAPU+8PAFoRaNhfLkYMuZHHRlPr7nrW2Z5WdHZkJQZUXs17NRbUBDpr+g6Ctd2Jy34nCyJJEt5VErhMzrEQLm11aNiDpc2IH4Go23dngRYllmZ3wtndTGFUj5tDfU5QfC4t41n9IZeyJyCOOVZOzhjCC+bvNa+ptfnbWlL4hfEOT66CPKscx1PZhZCoA7rMDrzHW2l6vH2/f6Z5Me8Pw4ixmJaWaSRZZ1z5wI+xSyhVjN2zk2UagWqiwO4mHgw0eKM8quxkQKgUgspcAX5DuG59qpdlfETE4kBDh4ZmRezWZ4o2dV6ZnBB9jWeM2tiRBBhXAhiVyY5CM4zMW0dgQQDnbgNNOlO6fJqnPaW5KYqeCN3VV+jLIxSNUIF7aBfmNyO8alfRoYsFhTAS15iqu0YEhB7XusBqxHIX1sKpcJvPL9JQTMuHxMUYiQFbxOvg17NfTodB0qTjto428asIskcnaIY4wuUi9rAaW1OnPxp3zfn9/g1Thh8VJDHIyu9o7MyyxopYHicobOvO2Ya20qQjdrNCszh2K9oIzGCgDAgC556Hl9nlpUXZOAkxULt2iL2ukgWIC563ve/92q0TYcy5csy9wWUmIFrfdLXvbh04DjTfHF/dfhG/df8A8LH5H8zVrUTZWB7GJY75svO1r63qXWMvNBRRRUBRRRQFFFFAUUUUBRRRQFfP/wAXd4vpGOaNSDHB9WLcM3Fz/q7v8Ndl30279DwU0w+ZVsn77d1fYm/pXzDMSSSbknU341KseaVsiW9aUgJqYigCo09ij5+1EranzrB5/YVoLk8KAxOKp3+G+zO0hVQcud5GLEXsFFjoNTop08aScRhrKSafdwCRg4yCQQz2INiDnPAjhxqXwRF3ij7Pto2sTGzLccCb2FqgxQ6AHkBf21rZti5mYNfQ389L39zWDYgWOviT6WNRV5BN3EB42F/TX+VMWQqo6UkQbUBHK/LX2p4wG0kljUgi/wBoHl4VFR/pNZjEGpGIwy8RUNpAKCTm7pvXHt/Jf+Y056V0Dau38i2FIGIwxnmEjcL2UdT/ACrWPylMG5HZuqQBXRx9vLdSTc97oOV6fd4NjrLh2jtwXTzGorTuvssRxi41A006/lVvjZMgLEXT7VuKjhm8R16VBTf8KXGYGMyDvhQL87rp+lQdg4ueEiMsJIwftcVF7HXn4DrTPhYAkLAHTW3rwqr2RsohVB1N7tz16Dr0qB63V+307p6feq/qDsjA9mmvzHU+HQVOrpGKKKKKqCiiigKKKKAooooCiiigKKKKDnfxuxFsDGvJphf0R9PciuFl7muv/HSfXCpfS0rW8R2YU28i/wCNcgZTUajdpatMktYhSakQ4WorRFAWOtWEGGC1koAGlapJdPOghbTxF79Ke/h22bAqejuPxB/WueYnWnv4b4n/AJaROBWQkfxKP1BqXwTyYdobMSUXIsRz51R4ndm4sDwqxbGOPmP4VlHjCTYnnr15Vloupu+yKS2ptr+OgqTgd21ZAysykm1wxB0q9SR20ye+g9Kzh2aeuUXvZev9imzRfTDYuFrJOT4Mb1KfaOMt3kifly1/Cr36Eo1tcnnxq22PsXO4J5ew8vGiOa7dhl7vbLFGGOiqzZyPLgBw96tN2tjiVlZlGVeGlMe9/wAOWzviYS0rEDMjnkOUZA7o8CPWst3MQhisoKOps6MLMp8R08eBqi3j0rbINCLXvpWNbcLhWkcIvE8+g0uf760FRh8TkDqQbX7vkOHkOFN+7OxzYSyC33F/+x/Stuzd01R88hEhvcC1h63JvV/WpGbRRRRWmRRRRQFFFFAUUUUBRRRQFFFFAUUUUHBvixiTNiXcfLHJ2Q9F/wC4N70iBqeNup2kcl9czZj53JpOaPhWI3XixkDxP4CsxXiSkeNbBrw4GqPLXrB4ialrFb86wn0BvQUeLg4gctauNw8WwmZLnK629Rqvl9oetU2KTjxA4XBt6eNebG2mYZRbXKwY+45+VX0nt1pIQRw0I5/1qPPs600LDgxyt6C4/X8KnRLa/TW3lyr3Dsc4vqLkjw0rm2ynOUnz0/OszNatePPeHr+daoHzvYcBx9ONBOedUAZuoVR95mICqPMmnPYGHtGpb5iLn15Un7I2U02IWSUHs0/Zoet/nP8AmNhboL8ya6LDEBbyrUjNrJlvVVtXdmOXvqAkq/K409G+8vgauRXhNaZI2qkqwsymzDobcR1HOmrdvZ+SPOR3n/Acvfj7Vox+x+1xEZFgNe06lRwH+rT3q/AqSLa9ooorTIooooCiilvb2/UGDm7OZXChUZpAAVUSGYLdQc51he9geI8bWS3wb0ZKKoNp764eCTDI+cfSb5SVy5AMovIrWZbsypa17nUaGtC/EbA928rrmtYtDMo7wjYXLJYaSwnX/wDovWnbfhNwzUUsD4kYA2+tbUgD6mXUl2QKO5qxZHAHO1asJ8S8JJh2lBa6Q9s0eU30Ed0DEBGYGSJSAdC4q9t+DcNlFJi/FTCkDR7nsiBa5CyGIMzZbhcjSBSCdSCBepsvxEwYBKuWyFO0+rkAQOxUFjksDo1hzymnbl8HdDNRS/DvpA8kCRh27btbMVMYXsnRHDB7MDmcW05GmCpZpRRRRUHGDhNOF+dUG2NgjVkFhzHLzHpTmY+VaWEeqsRf7ouzeqrcj2rnJb4dK5hNAVv/AH/fEVvwkPLp/tTPtbZ6A2KmxOl1KHkdMwF9baVVps48UObjccDyrV3PKIbGxPhpVbipMxqwxkbWsQQeh051DMYsfb8qkFTiYejeNv5VWKvHzplhwXaOFXiTzqRLsdVdEyhmJOnEAX1PiePtV2mjxu/ie1wsL8yi3817p/EVMiFn8tf0qr3ecRp2etsxK875uIHrVxJEzA5NDa1zr+A/pWG0THSZi4HFR3bcb9Pep+7WzzlBbnqbG97i/HprUT/hD5bBsrZQGYaEka5tb2Oa58L1Y4aWeIZGtkCi0iqSfENxseGoGtEX8ciqVFwDxy8/PypgwuKzVz6DamHLlA5MhBb5Wubce8wsfemTZm0cgC8uv+1alSmXNRatcUoIBqVDHzrbL2OBQSQNTa5624VsooogooooCiiigKh4nY8EjZ5IYnbLlzPGrNlIYFbkXtZmFv8AMetTKKCE2xcOQQYIiDx+rTXvmTXTX6wl/wB4341T7XmwcSoTh4nzkLHaJGzGy5Qotr3Y47HhZF5KLY/EfbRwuAkkHElE06M4D+pTMPWkvfT4o2RkwseU8IZs6lGT7TIg0JBAADcL3tyPfp9HLPVjnnnMVngNqRTpePC4dIy7R5ThozYoGZswuBxLiwv8xN9ayTaaoAVgw65xDww6DQsOzGh1yFVI6WFuF65tu7vG5RyzPI0MwndQbs8TxmGUj7xS6tTHsVphhxlVJ8gRYZRMBHIi5sjuDqhQWzLxJtbnXxvq8ut0urlj3cb+3/b9tfu3r6XZlhLpdvtxLGT6NhmyiSX9hGNUkCt3idCTrm8ONS8LvDhEa2I2bHBGLgOEgcAXv8iC4W9zpfyqkwuy2ijVY5e8FCBmXMpPadrI9uJubi17a+tUG8u1GRD2shZwSWsSFIbhlDHhccL6EG2nH2fTXLLHLuu+eHLqa3OHcYtm4aRFZYoXRgSpCIVIcq5I0sQzKjeJUHkKn1y74CbdebCzwtciGQFL8lkDHL6Mrn+Kuo12ZFFFFByFJTLK0akqkZAkINmZiL9mGGqgLYsRqcygEC95uK2jhsGqI7BM5ARVQktwFgqA3ubeZNUextqLhMTNDiO7HPIZYpGHdJIUFSeRFh+uhFT8Ruz2mJ+ltiFYhSIQI7pHyDftO8QC3TUg8gK986GEy3nvs1/jr3fz+fPueGe6+vPt5it5cHIJELt3Bd7wyGwzW1GW41sNbVSTYrDiJZhIFjJIVmDAnKSDoBflx8Kr5tnLrg8NN2zyP2mKnC91FHAHKTe3eNgTcm3PT0YH6TilVbQYbCqoi7VGAbKwsLMVLZiCSb8B4178/ovpMZbllZJu6t514xmtb3leftj5c51M6mPj4mdY3OZm1Csjg8CftqLaA1C2tg4kViFXNmCrGJs7vewuFAunkQeHEVfDdXM7zicNOwsHCBkQWtZEzE8NMxYn3NZbQ3SMzo0rAhNQqIVuePeZmYkaDuiw/X5+N+kw6kvNxk5l93X+uLePO9Ot77NF7BbrulpH7rW+XN8pOU/PwOh5das9m7DVSXcl2YAE62A4WF9eZ1NSExRzFTqOniNPwBQelb4Z+K2t6k1823d266Stn4IHS1herzDYWx/vpS/BI4ew46a03YJ7qPSkKwTC3qUmH01rMcKkRjStIq8TsNGF8ouNQba1X7J3ZEbsdQGNyLmxPXwPjTYsVxWHZWpo28wMJU8Sb9dav6q4hYjzAq0qsiiiiqgooooCiiom1dorh4ZJmDMsaF2CAFrKLmwJFzYE0EuikyT4rYQSMgWZgoZy6ohQojOrSKc92XuMdBcgaA1KHxHwhgM95OzWcQMcuoJsRJa/7PIQ+b7utuVa7MvhO6Jm/G7xxuBmgUgOygoTwzqQy36AkWPgTXzlsnaAwszxYiMhhdSrrfI+gN1I4kC1/LlXeW+KeE7NHyTEObKMiXvbDnXv2/8A2IufJumtNvbtfY+IY/TMMzSRt2bsEAkj7xAzPG4bLkDyDUjKjHwPfDPPHG4a4rnljjbtw/aG1wk4lw57J1NwU0F/Lh4W4Guk7JwDPgmeTCYZZpQHMeQoshW5UyIDo2pNtOPCrmZNh7Pnki+jSCSIhe0ymbKWRHLIWc5CqPmzZRoj2vlNSptu4BTKWfEARTCBj2cJGbNKCRlHyqsMjm9iFym2orwfVdLq9WY3Ccz3bf44d+nljjvdc0wG/M/byDEG1xYJlyCMj7Kry0vz96oNu7c7eQAm6g624noB+Fdz2jsnZc830efDNJIk64ftbKjZ3iM4GeNlbIEB5WB0Aqvw2L2Hs+d8mGftoXdbsvauOzQsZEMj2C3UqGFjm0r1z1rHXHiOX5q6+EG6TYLBs8ilJMQwkKHRlUKAisOTfMxHLNblT3Sli/iZhYp2gYSh1fs/kWxbPGtgc3Hv5tbaI3Sx1Q/FPCMCck4yokrgot0jkEJSRrPYqRMmi3bRrgWrPbledLuHKiiisNOb4PCJLE6yIsi5ScrqGFwNDY6VyGfDr9IK5Vy5vlsLe3CvaK9X0meWPdq2cJnHZtm4GOLDxiONIwVBIRQoJ6kAanxqBtKIZeA58vKiivFld10hexUSjgBy5VjG51Fza3C9FFZaLGCYjH2GgJ4DhwpwT5T/AH1oookTdj6l/T8qYMJy/vrRRVhViv61vh4CiitImRVk1FFVkL8y/vD9ataKKIKKKKoKKKKArCdAVIIBBBBB1B04GvKKBYk3cwpaIHDQGyoovCmii9lGnDw4VLw+xMOLKIIQPqtBGgGiMo0tyUkDwJFFFatrCM2wMMEa2HhH1UX+EnIrbly7OL/216Ctp2Hh3LM8ELMy94tGhJtDlFyRr3SV8iRRRTdVtfY8DXDQxMDcm8am57BUvqOOTu36acKiRbvYU8cNB+zk/wAJOZe/Lnnf/U3U15RUluj29xuzIc7Hso73je+Rb5guQNe3zBe7fjbSpcmxMO0pLQQksxuTGhJuzE3JGtySfU0UVrY0Q7Cw3Zr9RDwU/sk4iUkHhxBJN/GscLu7hQkNsNAPrD/hJytbl/5cf+hegoopuoZxRRRWHR//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5" name="AutoShape 4" descr="data:image/jpeg;base64,/9j/4AAQSkZJRgABAQAAAQABAAD/2wCEAAkGBhMSERUUExQVFBUWGBsYFxgWFRgVGBoeHBgXGhoZGBcXHSYeFx0lGhoUHy8gIycpLCwuFx4xNTAqNSYrLCkBCQoKDgwOGg8PFykkHxwsKSkpLCwpKSwpKS4sLC4pKSkpLC0pLCwpLCkpKSkpLCwpLCwsKSwtKSkpLCwqMi4pKf/AABEIAMIBAwMBIgACEQEDEQH/xAAcAAACAgMBAQAAAAAAAAAAAAAABgQFAgMHAQj/xABGEAACAQIDBQYCBwYEBAYDAAABAgMAEQQSIQUGMUFREyJhcYGRBzIUI0JSobHBM3KC0eHwQ2KS8RUkotI0Y3OTssIWRFP/xAAZAQEBAQEBAQAAAAAAAAAAAAAAAQIDBAX/xAAmEQEBAAIBBAEEAgMAAAAAAAAAAQIRIQMSMUFRBGFx8JHhIoGx/9oADAMBAAIRAxEAPwCm+Lm3vpO0nUG6YcdkvmNZD/qJX+AVB3QOZmJ+yAPelqVmdmY3LMSSepOpJ9Sac91MJkj14sb/AMvwrFbiRt3DZlvSZgx2eII+8rL7qbfjXQMWl1IpM2jDlxETf5tfQ1ItUOyUvE/rVniMTnSPrYX9NKh4BQvaL91mHsSKjduVuPGtsrD6RZlVT0A966RFHwB6XP6Cufbq7PMswZvlU3NP82MAvf8A2rGTUbTiAAfM+nA0t7f2uZMsUeryWH9a07S24FVwOJP6VO3S2RlzYmX5spK3+yKaF1uzgViLKv8AhhYr9Wt2kh/6o7/u1eSmys3hWjdDZbyxDKO+wMrXNtZGzW9iqjyrTtSeyEeBJ/K3v+VRVLhxoCOn66VZ7HhzEt1P4A2/nVXbKmnGwA8/96aNkYbKo8NKCXGLXFeyPYE9KKwJv3ff1ojHDxk6njW2RbitkCaEdK8C8rcTVHmLlCRWva+l+gtdj6LeqTdyD6qXEsO/iWuAeITgi+i2PqagbZ2k05KDQSO0Kf8ApqfrX/isF8iKZxGAEA4KABQScGllAq12Q/8AzKjwP5GqvDSgtapezH/5tB/fA0DlRRRXRzFFFFAUUUUBRRRQFFFFAUUUUHyps76y+UL3Re19TUkb2mBrSRso8j+Bqlw8YkeyRszf5Ta3iTyq5xu7cmWyuWXoxuPLWsNmvCY9J4w6G4I9R1Bqi21BdluOdLmy8XLg5crhgh43BsKu9sbcjtowLW0ANNaNlfHThZJbaXcn3NaMBE0z2A9aisTK56E/rTjsrDLCvCx/KtXhlc7NiWCMKOP98agbS2vppUbE40mtOBwRlfwrLSZu/sczyB24A6CmbeI2iWBNGmYR/wCogH8Cam7Gwgjjva39/wAqrcLebaCk8IVZ/U91fxa/pU8qa8DjGi1jOQ6qLW4aaEHQ8AR5VTbQxA1HHvW8SFFz/wBRNT2ktnJ4DX+Q96o4kLFn9vDWorfhsMSRfrm9v601YZLKKo8LHr7D8P60wA2A8qDCXj51hHz8/wC/0rINe/hXqRcvWqiSg96142XIjN91SfXl+NbqV9/MU3ZR4dDZ8RJk05Koux/+NBC3aw/auZvsAZI/FV4n+JrnytTEz5RcmoWGVYlEa6BFAA/CvZCXIHU61FW+yATdz5CpOxHvi1ryJMkYHhWO7muJU+X61UPtFFFdHMUUUUBRRRQFFFFAUUUUBRRRQcE2X8PpYv8AEiUniO8978j3bfjVvhNxQgPeVb8ckdgevFtfaoO0PiKsQIihZ2+8/wBWt/I94+wqhPxUxN+8sQ8Arf8AdWNNnVt0YLZCHdSLEEi3jwGnlUSX4XbPk+aJ1NrXEr8B+9e9I2K+K2KvoYlHQRX98zGrLZnxnfhNHC3iEy+4HH8KapuLSX4U4VWBgklUjlJlkBPXQKR+NL+2tkzYdrSIQp0Dr3kP8Q5+BsfCui7H34gxA/ZjLcWaMkkAj/EiPeXXS6ll4agkKbmTYiSDS0sMg7y3upB5qeX6aEaig4gsJYgDi34CmXY+BtooJPDQX5eFNGC+GXZYh+0bPFe8eUgOyngGt8pHA9eVqcMJhUhXKiKi9B+vU+JpSE3GYKURhVjkY21sjH9KgbC2bJGZZJEZCzADMpXRRmPEfeb/AKa6SZba3tyIJ414ZswtoehGvoetRdkDHj7P3iCT4C1/xK1ojisD0J0/GnfE7Hhc3ZLHhmTun24H1FUm0t3pFN076+HEaHUrx9r1NLtAwCXZR1ufc/yq2mm10qr2cLOT00FWMEeZvDjQSMPFYXPE1mZQKxaYngLVrzAcaqM2djwpT2vNmxwY8IUVR+85zt+HZj0puVuJOgFIEmMztJJ95y3oSLewtQXl/rWvyufas9jXkmH3V1/l+tU+08dYPbi3dHqaZtgQdlEXPT8hUVa42TQj0/Ot26y/WqfGqyUkot+JuferrYCWdP3hVnlL4OVFFFdHMUUUUBRRRQFFFFAUUUUBRRRQfK239oDMQKU8Ti71N2xhyWOQlkPAnTS/O9Viwd4A1JFq62AuFkXLPJ2TX0LAlSDa2oBtbXjTPjPh0CgZCGBF1IsQQdQQRxFIWFgDXNdK+GG3rXwshuDrFc8PvIL+4HnUqwhTwYjAygqzIwN1ZSRT1sX4zyph5UZPrmWyslrBrEdoIzpn1F7cbXIJF6st+NjI+pJvyArm8+7cl7qpApLss06/ux8UI58ODPIPpAJzgAhmGgXKttb88t+XCoe8XxAKg6mMclW2c/vNwXyFz4iuaYF54m0BY9Rx9b6GrrZW5kuKYPLcKdcvP1/lU0sRG29PiX7itJ48fxa5NQ8RtifDyFXzxOLG2qkdCCLGupPhIsBDcIC50RBxY/oBpc/rak0bkYjFytNOczsbk8h0AHIAaAU3DSXu18XJo2Cyt26dGNnH7rnj5Nf0rr2wNuw4lO0hbMNLqdHU8gRy/I8q5Kdy8LGMrsXbhljGYjz5D1qAIsVs6Xt4rrGvAnppdXANmUnW19OR0puDuGKwEUhOYWN75lFm9Rwb196iNs0wtYkG4zAjmOHoaibob4Q7RjBXuSqPrEvcjlmH3lvz5XseV2HGYe8V+aH3U/1/WmhQypWmIa8L1JnQlSBxtVVgsaVcq4tUUbyS9nhpTfXs3t55SKSIAOzHj/IU1fEBb4KU9AD/ANS0lRYnQDoKCXCvaTL0BvTpjH+rEY4kC9I+F2jGjWuMx8fz6UxbI2sJpHje8UymzKba9CG5i3SoLxsQi2zsq+BOvtVvsbHxtIuVgbEcD4iqSLZtz8q2HUXqVhNjR9opQhXDC2XTnzFUro9FFFdHMUUUUBRRRQFFFFAUUUUBRRRQfKO8m70mDllgcXaNz5Mp+Vx4EWPrS1KLMDbTn4V9S/ETclcdAWQDt4wch4ZhxMZPjyPI+BNfOe09ivG5V0ZGHFXUqw9DrUVXbMw+rqeINxUwYYg3FwRwI0I8a9gJ00ysLC9vz8KYF2RKwB7GQX/8tj7G2oq6t8Kd9iyLiIY5G1YqL+fA39Qak47YaMtuF6ot0JxErJIGUB7KxU5QTxQm1lObkfvU2uwFg3HkLEn0A1rFxu9abVWE3VXja/pV7s3CiJbZdRw8f5VhFiLnKLgjiCCD7HWvTvBho9JJo0bmGkVSPQnSprXlGnEbPQvnkszngLX8gByFE0TcPlS3yr8x8yOA8KqtqfEPAxKzRyds/IRg6n95hZR46+RrmO398sViyVZskZ/w00X+I8X9T6CrpNnjbm+uEwwyxASSdEIKj96TUDyW58q5vtnevFYstmcrGfsKSqW8eb+t6jdhYV4mHY3sCQBf0rUnwm9tuxdqzYaRZYmKsvAj9RzBGh5HnX0buBvxFtGMqbLKE+sj162upPEeGpFxXzns8XlQW510aHd98NkxWFYoV1OX7PUgHivUcvLgtNOlTRlWKniDaoeLwoYXtrWDbyRzWkBIuBnFj3W4EX6cx5ipJas2NEzf/HhMDbUZmVLeTBvyBrn+ChmxBAGZIz9rr5GnjfzZk+LhDQRF0hk+sOnErp3eLceXUUi4HeLE4eQpMCB91gQR6HhparJdbS3kx7O3TXkLk9efiaZd7N3D3J4tJEUAkc7C36Ubp7RjxLADRksxHgP62ppfFRtYX49QdbcdToedTVqoW621O3hzH5ho3nTDsXAAzhrfLqf0/G3tShsCNYcU6r8kmq6EA+V+P9a6Hu9FozdTb21/WmueUq3ooqGu2IS+QOM18trHj0va1dJNsJlFFR8Xj0itnbLfQaE39qnkSKK1YbErIoZDmU8CK20BRRRQFFFFAUUUUBUfGbPilGWWNJB0dQw9mFSKKDjXxg3YwWEhieGJY5JHIsGaxAFycpNhbTh1po23jzHFhbPj1vCv/g4lkHyp8+ZTY9PWuX/FPeL6Vj5LG8cP1acx3Scx9WzelqqE+I20VAVcVKAAABfgBoBwq42LYcZcW/8AwHHu2fN9Mue0FmJzQ3zrbRtdRbjetfwo3hxBSZmgkkjWPKzQuO1iHeN40dsxvY6LqCot0pBxG9OJaOSJpWKSuZJF5M5IJZvG4B9Kw2FtfE4Zy8ErxEixKm2nQjgfI1u5Y2jse8WyBizs++IleCZ8i9qoSYDKWN2ygvfJbvDiVOt6p97t1tnjD4oIFilhNkyySyFrfZlDoFRjysTxGvVK2rvFiZWV5p5HdPlJY93ge7b5dRfToK8xe9uOxRSGXESvGWHdJ0OXva248Od6TOGqfNqbm4LDsmFXA4nEsYM/bQuc1727qfJYWv6gWPGq6DYOCh2VDiZMOZJpGePSRkGa8oViAfs5BoONVf8A+R4xYeyGJlCWyhQx4cLA8QLcr8KgbM2lNJGIGkYxRtdE+yDc3IHqfenfNLo+YbcnZ8cWGWdVYzxZ3kMsquO6G+qjjQqwF9cxHXWvN3cJhk2Xj4xEZlSYxswYqZQHXs20F0AGUkf5T1NLTbfxcEfZxYiVEtoqsdL8QOa6nlU7drtolYJK6Bx38rfMbc/HU6075o7atdg7lYOOLBZ4HmfFXzSK7KI9AdAuml9b/dbparLB4S0hw+Y2E/ZZ9Llc3tfl51D2ek0S5I5pUTorkD06elWGHwQCZfW4Ot73vfje/Os3OWrqpk2EiiwmOWKJ4grqpzMWDZWWzLm4eWosV61niNnwIypJIRmjzGQSSZ7nmsaqUKeZ5+8aSF5AQ80zBrAguSDY3GnnUHbOJkihYJNKq2IChyB5DmB4Ve6JqrjYDrFs2LOwzTTqRrYuTMoGUcT3VB8qW9rbvQz7Tx8s0IlSIISXmMMafVKbuVBZtBwXhrx0pa+JO2Xw2Ow0CEgYOCIAX+2wzs3n+z9qywe3Z5C8+GxMiyuB2veuxsLC4+1Yc+VJlImtnGLYeHwk8DYdcgxEN2F3YaZT3TIA4BzcCBwGgqz+imaCSBfnjkWSP91yQ3teQ+orl+C3rxKYmE4mR5FjbQsc1g1s2p16H0rpEDBpcySMpI0ZGsSDY28RoKndqrrhLnw8c+LdST2eFiyooYrcrbN3gCQL2Btr3RWWFxK3gSORgJG76I8jAajvI7qCQf1Fb9j7ADMLM6lSSXDEP3jc3PO5q5m3eiuGeWTMPlZpNR+705cK1MolVGGVmnyBpRGDIpPaEs5RuH+W3hqQON61YiUnDwNGroWmJCs12uVkGjEdeZHvTDFsGPIAGc94uHD9654nN461rfdhG+aSZrHN3pCdbWv4G1Xum0U5lYLMwZkkhANhM8viVe6hNbcF61KwX7eC/aOzJ2hfMcoJUgjLa1tfDivG9T5d2lYENLOQRYgyGxHS1ejdxRYCWZQNQBIQBx4D1PvUt3PIXcJJbDB2c27QoFMjxqBqT+zUksfHTUeu6PFBmn+ulaOKPMpDFW4ZiDcC54jUdKvIt2kQWR5U65XIv4nqfGsG3Vj178ozAhznN3vxzHnV7pzynJf7aRVkZ7hFItmxDhUvay3VS8hsRw60w7JcrO8WZmQIjrmJJFywIudbac+tbpdgoTdXkS4AORyt7CwJ8fGs8BsZYnLhnYlQvfbNoDcDXzPvUyylVYUUUVzBRRRQFQNv47scLNLwKRuw8wpt+Nqn1z34zbYMWFSIG3asS3iEt3fVip/hpRwnHfMf79aiFa3yG+teJF1rLbyDD1vc2Fhz0/Gsr2GlbEhtqetBtbC3JZvastiLnxJtwjQ29bL+po2jNq1uVTdycLcSv1KqPQEn8xU9DftRLLp1/pUTZQCsPT8TrVttVbC/98zf8qqVhIAI86Ra6ru9hV+gSuBhlkE1g+IRWQC0WhJF+BIHiazfAwYnHZMMyovZXdolGQuDyHDgVuR/Ol/D4+XsDDdeydhI3d71wU4G/VV5dasdlSSRt2kZVWsw1XMLG3K46CundPlNe0jAQiTtXEriGJA7P2YzsSG+Rb6DQ2vUo4azwATARYgErI6hWWwFwRe19VAPU+8PAFoRaNhfLkYMuZHHRlPr7nrW2Z5WdHZkJQZUXs17NRbUBDpr+g6Ctd2Jy34nCyJJEt5VErhMzrEQLm11aNiDpc2IH4Go23dngRYllmZ3wtndTGFUj5tDfU5QfC4t41n9IZeyJyCOOVZOzhjCC+bvNa+ptfnbWlL4hfEOT66CPKscx1PZhZCoA7rMDrzHW2l6vH2/f6Z5Me8Pw4ixmJaWaSRZZ1z5wI+xSyhVjN2zk2UagWqiwO4mHgw0eKM8quxkQKgUgspcAX5DuG59qpdlfETE4kBDh4ZmRezWZ4o2dV6ZnBB9jWeM2tiRBBhXAhiVyY5CM4zMW0dgQQDnbgNNOlO6fJqnPaW5KYqeCN3VV+jLIxSNUIF7aBfmNyO8alfRoYsFhTAS15iqu0YEhB7XusBqxHIX1sKpcJvPL9JQTMuHxMUYiQFbxOvg17NfTodB0qTjto428asIskcnaIY4wuUi9rAaW1OnPxp3zfn9/g1Thh8VJDHIyu9o7MyyxopYHicobOvO2Ya20qQjdrNCszh2K9oIzGCgDAgC556Hl9nlpUXZOAkxULt2iL2ukgWIC563ve/92q0TYcy5csy9wWUmIFrfdLXvbh04DjTfHF/dfhG/df8A8LH5H8zVrUTZWB7GJY75svO1r63qXWMvNBRRRUBRRRQFFFFAUUUUBRRRQFfP/wAXd4vpGOaNSDHB9WLcM3Fz/q7v8Ndl30279DwU0w+ZVsn77d1fYm/pXzDMSSSbknU341KseaVsiW9aUgJqYigCo09ij5+1EranzrB5/YVoLk8KAxOKp3+G+zO0hVQcud5GLEXsFFjoNTop08aScRhrKSafdwCRg4yCQQz2INiDnPAjhxqXwRF3ij7Pto2sTGzLccCb2FqgxQ6AHkBf21rZti5mYNfQ389L39zWDYgWOviT6WNRV5BN3EB42F/TX+VMWQqo6UkQbUBHK/LX2p4wG0kljUgi/wBoHl4VFR/pNZjEGpGIwy8RUNpAKCTm7pvXHt/Jf+Y056V0Dau38i2FIGIwxnmEjcL2UdT/ACrWPylMG5HZuqQBXRx9vLdSTc97oOV6fd4NjrLh2jtwXTzGorTuvssRxi41A006/lVvjZMgLEXT7VuKjhm8R16VBTf8KXGYGMyDvhQL87rp+lQdg4ueEiMsJIwftcVF7HXn4DrTPhYAkLAHTW3rwqr2RsohVB1N7tz16Dr0qB63V+307p6feq/qDsjA9mmvzHU+HQVOrpGKKKKKqCiiigKKKKAooooCiiigKKKKDnfxuxFsDGvJphf0R9PciuFl7muv/HSfXCpfS0rW8R2YU28i/wCNcgZTUajdpatMktYhSakQ4WorRFAWOtWEGGC1koAGlapJdPOghbTxF79Ke/h22bAqejuPxB/WueYnWnv4b4n/AJaROBWQkfxKP1BqXwTyYdobMSUXIsRz51R4ndm4sDwqxbGOPmP4VlHjCTYnnr15Vloupu+yKS2ptr+OgqTgd21ZAysykm1wxB0q9SR20ye+g9Kzh2aeuUXvZev9imzRfTDYuFrJOT4Mb1KfaOMt3kifly1/Cr36Eo1tcnnxq22PsXO4J5ew8vGiOa7dhl7vbLFGGOiqzZyPLgBw96tN2tjiVlZlGVeGlMe9/wAOWzviYS0rEDMjnkOUZA7o8CPWst3MQhisoKOps6MLMp8R08eBqi3j0rbINCLXvpWNbcLhWkcIvE8+g0uf760FRh8TkDqQbX7vkOHkOFN+7OxzYSyC33F/+x/Stuzd01R88hEhvcC1h63JvV/WpGbRRRRWmRRRRQFFFFAUUUUBRRRQFFFFAUUUUHBvixiTNiXcfLHJ2Q9F/wC4N70iBqeNup2kcl9czZj53JpOaPhWI3XixkDxP4CsxXiSkeNbBrw4GqPLXrB4ialrFb86wn0BvQUeLg4gctauNw8WwmZLnK629Rqvl9oetU2KTjxA4XBt6eNebG2mYZRbXKwY+45+VX0nt1pIQRw0I5/1qPPs600LDgxyt6C4/X8KnRLa/TW3lyr3Dsc4vqLkjw0rm2ynOUnz0/OszNatePPeHr+daoHzvYcBx9ONBOedUAZuoVR95mICqPMmnPYGHtGpb5iLn15Un7I2U02IWSUHs0/Zoet/nP8AmNhboL8ya6LDEBbyrUjNrJlvVVtXdmOXvqAkq/K409G+8vgauRXhNaZI2qkqwsymzDobcR1HOmrdvZ+SPOR3n/Acvfj7Vox+x+1xEZFgNe06lRwH+rT3q/AqSLa9ooorTIooooCiilvb2/UGDm7OZXChUZpAAVUSGYLdQc51he9geI8bWS3wb0ZKKoNp764eCTDI+cfSb5SVy5AMovIrWZbsypa17nUaGtC/EbA928rrmtYtDMo7wjYXLJYaSwnX/wDovWnbfhNwzUUsD4kYA2+tbUgD6mXUl2QKO5qxZHAHO1asJ8S8JJh2lBa6Q9s0eU30Ed0DEBGYGSJSAdC4q9t+DcNlFJi/FTCkDR7nsiBa5CyGIMzZbhcjSBSCdSCBepsvxEwYBKuWyFO0+rkAQOxUFjksDo1hzymnbl8HdDNRS/DvpA8kCRh27btbMVMYXsnRHDB7MDmcW05GmCpZpRRRRUHGDhNOF+dUG2NgjVkFhzHLzHpTmY+VaWEeqsRf7ouzeqrcj2rnJb4dK5hNAVv/AH/fEVvwkPLp/tTPtbZ6A2KmxOl1KHkdMwF9baVVps48UObjccDyrV3PKIbGxPhpVbipMxqwxkbWsQQeh051DMYsfb8qkFTiYejeNv5VWKvHzplhwXaOFXiTzqRLsdVdEyhmJOnEAX1PiePtV2mjxu/ie1wsL8yi3817p/EVMiFn8tf0qr3ecRp2etsxK875uIHrVxJEzA5NDa1zr+A/pWG0THSZi4HFR3bcb9Pep+7WzzlBbnqbG97i/HprUT/hD5bBsrZQGYaEka5tb2Oa58L1Y4aWeIZGtkCi0iqSfENxseGoGtEX8ciqVFwDxy8/PypgwuKzVz6DamHLlA5MhBb5Wubce8wsfemTZm0cgC8uv+1alSmXNRatcUoIBqVDHzrbL2OBQSQNTa5624VsooogooooCiiigKh4nY8EjZ5IYnbLlzPGrNlIYFbkXtZmFv8AMetTKKCE2xcOQQYIiDx+rTXvmTXTX6wl/wB4341T7XmwcSoTh4nzkLHaJGzGy5Qotr3Y47HhZF5KLY/EfbRwuAkkHElE06M4D+pTMPWkvfT4o2RkwseU8IZs6lGT7TIg0JBAADcL3tyPfp9HLPVjnnnMVngNqRTpePC4dIy7R5ThozYoGZswuBxLiwv8xN9ayTaaoAVgw65xDww6DQsOzGh1yFVI6WFuF65tu7vG5RyzPI0MwndQbs8TxmGUj7xS6tTHsVphhxlVJ8gRYZRMBHIi5sjuDqhQWzLxJtbnXxvq8ut0urlj3cb+3/b9tfu3r6XZlhLpdvtxLGT6NhmyiSX9hGNUkCt3idCTrm8ONS8LvDhEa2I2bHBGLgOEgcAXv8iC4W9zpfyqkwuy2ijVY5e8FCBmXMpPadrI9uJubi17a+tUG8u1GRD2shZwSWsSFIbhlDHhccL6EG2nH2fTXLLHLuu+eHLqa3OHcYtm4aRFZYoXRgSpCIVIcq5I0sQzKjeJUHkKn1y74CbdebCzwtciGQFL8lkDHL6Mrn+Kuo12ZFFFFByFJTLK0akqkZAkINmZiL9mGGqgLYsRqcygEC95uK2jhsGqI7BM5ARVQktwFgqA3ubeZNUextqLhMTNDiO7HPIZYpGHdJIUFSeRFh+uhFT8Ruz2mJ+ltiFYhSIQI7pHyDftO8QC3TUg8gK986GEy3nvs1/jr3fz+fPueGe6+vPt5it5cHIJELt3Bd7wyGwzW1GW41sNbVSTYrDiJZhIFjJIVmDAnKSDoBflx8Kr5tnLrg8NN2zyP2mKnC91FHAHKTe3eNgTcm3PT0YH6TilVbQYbCqoi7VGAbKwsLMVLZiCSb8B4178/ovpMZbllZJu6t514xmtb3leftj5c51M6mPj4mdY3OZm1Csjg8CftqLaA1C2tg4kViFXNmCrGJs7vewuFAunkQeHEVfDdXM7zicNOwsHCBkQWtZEzE8NMxYn3NZbQ3SMzo0rAhNQqIVuePeZmYkaDuiw/X5+N+kw6kvNxk5l93X+uLePO9Ot77NF7BbrulpH7rW+XN8pOU/PwOh5das9m7DVSXcl2YAE62A4WF9eZ1NSExRzFTqOniNPwBQelb4Z+K2t6k1823d266Stn4IHS1herzDYWx/vpS/BI4ew46a03YJ7qPSkKwTC3qUmH01rMcKkRjStIq8TsNGF8ouNQba1X7J3ZEbsdQGNyLmxPXwPjTYsVxWHZWpo28wMJU8Sb9dav6q4hYjzAq0qsiiiiqgooooCiiom1dorh4ZJmDMsaF2CAFrKLmwJFzYE0EuikyT4rYQSMgWZgoZy6ohQojOrSKc92XuMdBcgaA1KHxHwhgM95OzWcQMcuoJsRJa/7PIQ+b7utuVa7MvhO6Jm/G7xxuBmgUgOygoTwzqQy36AkWPgTXzlsnaAwszxYiMhhdSrrfI+gN1I4kC1/LlXeW+KeE7NHyTEObKMiXvbDnXv2/8A2IufJumtNvbtfY+IY/TMMzSRt2bsEAkj7xAzPG4bLkDyDUjKjHwPfDPPHG4a4rnljjbtw/aG1wk4lw57J1NwU0F/Lh4W4Guk7JwDPgmeTCYZZpQHMeQoshW5UyIDo2pNtOPCrmZNh7Pnki+jSCSIhe0ymbKWRHLIWc5CqPmzZRoj2vlNSptu4BTKWfEARTCBj2cJGbNKCRlHyqsMjm9iFym2orwfVdLq9WY3Ccz3bf44d+nljjvdc0wG/M/byDEG1xYJlyCMj7Kry0vz96oNu7c7eQAm6g624noB+Fdz2jsnZc830efDNJIk64ftbKjZ3iM4GeNlbIEB5WB0Aqvw2L2Hs+d8mGftoXdbsvauOzQsZEMj2C3UqGFjm0r1z1rHXHiOX5q6+EG6TYLBs8ilJMQwkKHRlUKAisOTfMxHLNblT3Sli/iZhYp2gYSh1fs/kWxbPGtgc3Hv5tbaI3Sx1Q/FPCMCck4yokrgot0jkEJSRrPYqRMmi3bRrgWrPbledLuHKiiisNOb4PCJLE6yIsi5ScrqGFwNDY6VyGfDr9IK5Vy5vlsLe3CvaK9X0meWPdq2cJnHZtm4GOLDxiONIwVBIRQoJ6kAanxqBtKIZeA58vKiivFld10hexUSjgBy5VjG51Fza3C9FFZaLGCYjH2GgJ4DhwpwT5T/AH1oookTdj6l/T8qYMJy/vrRRVhViv61vh4CiitImRVk1FFVkL8y/vD9ataKKIKKKKoKKKKArCdAVIIBBBBB1B04GvKKBYk3cwpaIHDQGyoovCmii9lGnDw4VLw+xMOLKIIQPqtBGgGiMo0tyUkDwJFFFatrCM2wMMEa2HhH1UX+EnIrbly7OL/216Ctp2Hh3LM8ELMy94tGhJtDlFyRr3SV8iRRRTdVtfY8DXDQxMDcm8am57BUvqOOTu36acKiRbvYU8cNB+zk/wAJOZe/Lnnf/U3U15RUluj29xuzIc7Hso73je+Rb5guQNe3zBe7fjbSpcmxMO0pLQQksxuTGhJuzE3JGtySfU0UVrY0Q7Cw3Zr9RDwU/sk4iUkHhxBJN/GscLu7hQkNsNAPrD/hJytbl/5cf+hegoopuoZxRRRWHR//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1030" name="Picture 6" descr="http://4.bp.blogspot.com/_eZAiAhLR_20/TQTtpvywojI/AAAAAAAAA9E/uPbO72E2mNk/s1600/Vida+Nuev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82748" y="764704"/>
            <a:ext cx="2448272" cy="39803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574826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circle(in)">
                                      <p:cBhvr>
                                        <p:cTn id="1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1"/>
            <a:ext cx="8229600" cy="1656184"/>
          </a:xfrm>
        </p:spPr>
        <p:txBody>
          <a:bodyPr/>
          <a:lstStyle/>
          <a:p>
            <a:pPr marL="0" indent="0" algn="ctr">
              <a:buNone/>
            </a:pPr>
            <a:r>
              <a:rPr lang="es-CO" dirty="0"/>
              <a:t>E</a:t>
            </a:r>
            <a:r>
              <a:rPr lang="es-CO" dirty="0" smtClean="0"/>
              <a:t>n </a:t>
            </a:r>
            <a:r>
              <a:rPr lang="es-CO" dirty="0"/>
              <a:t>el Nuevo Testamento los árboles que dan fruto y los que no lo dan son una imagen de los hombres buenos o malos</a:t>
            </a:r>
            <a:r>
              <a:rPr lang="es-CO" dirty="0" smtClean="0"/>
              <a:t>:</a:t>
            </a:r>
            <a:endParaRPr lang="es-CO" dirty="0"/>
          </a:p>
          <a:p>
            <a:endParaRPr lang="es-CO" dirty="0"/>
          </a:p>
        </p:txBody>
      </p:sp>
      <p:sp>
        <p:nvSpPr>
          <p:cNvPr id="4" name="AutoShape 2" descr="data:image/jpeg;base64,/9j/4AAQSkZJRgABAQAAAQABAAD/2wCEAAkGBhMSERQUExMWFRUWGBkYGBcXGBoYHRwYHBwbGBobGBkaICYgGx4jGh4YIC8gJScpLCwsGh4xNTAqNSYrLCoBCQoKDgwOGg8PGiwkHyQsLCwsKSksLCwpLCwsLCwsLCksLCwsKSwsKSwsKSwsKSwpLCwsLCwsLCkpLCwsLCwsLP/AABEIAPcAzAMBIgACEQEDEQH/xAAcAAACAwEBAQEAAAAAAAAAAAAEBQIDBgEABwj/xABBEAACAQIFAgQEBAQFBAEDBQABAhEDIQAEEjFBBVETImFxBjKBkUKhscEUI9HwBxVS4fEzYnKCoiQ0YxdDkrLy/8QAGQEAAwEBAQAAAAAAAAAAAAAAAQIDAAQF/8QAJREAAgIBBAMAAwEBAQAAAAAAAAECESEDEjFBBBNRIjJhcZFC/9oADAMBAAIRAxEAPwDLUgRghEk7Ww7yXQC+HGV+GI4x2y14o5NjZmst0+cFL04g7Y2eW6ABeMMqPSV3KjEX5FDrSZj8p8MO42i2+Jt8KPwAcbmnl422wJnOpUacguJG8ST+mOeXlNFfSuzIU/h5/wDTiyt8OOFnTh3Q+JaWklRFrA7n2GA+p/FYWySxPYW+33xKXms3rj9ES9MI4jHsyoWAPNJ5t6W/5xdWzoqE6p2tpOmTY7jf+kxthb1Bamk6FVlIkQS2omPKQJjbfbvtjj1PN1NR0sC7ApHEkLJcGdIRmGkQCSeRPsQbQYk6DpnxXUHeQAIIgCBYb3t3jjfGSdIKnSS9pEzpuDdeBqtLdhe2CKPWRqCsp1OCFCXWRAOqwvYzE2A23xyz1tSWYseN9G7r/GbMsIFDCxMyCeYFthH1OMh1DONUqmo2p6hEEaSV2MaQDJ+vP5LMrWq+IxceSQYAB1Tfgk2A3774vzed1SFAKsDclS0XmBeRtaZknC+7Vum7/wABubQRTzYUkISSJmQVIYE6gNgSJ7QIAkzZlk84Wgs1/uOBvjKZvJkqrUwdQeXSS0TvrA81onT3NhJw4yqmP5sXaAVchmG+r09o/U4s/IkvyTA1w0zdZWpYYMDGMYnK9YNOdFxP/lM8Xue/93e5f4mQrLAqbSP39sUjrp84OiMkOWqYRdR6pLaQbDn9sUdT+IlI00zM21cc4WZUQfNcnHboyg+WS1JdIc5OrzOGLZsAXwpXMIBAueMUEOzRB9cV27hFLaNK1WRIwuzNY7c4ZUMmzLEYK/hUQQFk8kiZ9u2FSodtvgytWmd8C1Xv2xrM7klIsL+2Af8AL3Owth1Im4sryczYWw6y7Ab4FpUgowHmMz2OA49hjN9mhWuuKcz1FEBJYDGardWFPeTNre03P4cZ9821SoxkaSYC3cgCfvt6bkdscOprJcFXP4P6nxizAqBB1QGBG3Fu8zefphFmK7FjPsQAZ7mZmeLH1wFRoaLgkgkgEr8pnYiBx3nfEaRifmfedMmPQEfX9hji1JOTyTdvkNGbXkfby7WgjYHm33M4FzSjUj6roYEGzEwDP5RfCE9QNRmm4uBEd5n0mfSfNtFp0+qjQxVSVDCbiANge19PbdcH0y5Cmw9naARMTBJEkiSCxJAkDSQTa8c45lerKp0KNAVo0uWEncSJiRFwBG2K6WadpJTSfKRBNgBHmkxMRc394wKlEiq7KtMySSTUVfMZuDJImDcwT2GH2qmmjYod0KUK5KhJJMUzAJvciSVMz739cCzTIWCsjUZBH6i0m8xG5wG/UjDfMwm5UiwtAtaP7FtrkqmQCAoMG4Ewf0O3rt3GJODWRaL/AAlGkajvY6gN7nfke3EYlTqUZphSO0BgDE8cwRGwGwxRUz9MAk6ma12AFhFwoG28z+eK81mmKayh0ggeUBY/KfrfntjKDZhhWY0316UPljU/zae1iNIgj3EfQWpndZkhiyiQ9yJYEgecxEW3mTgcdRcvYwbHSzBbzOok3G39jAvTqbUy4MSTMa1Y3g/6pkgjcd74pGFLPI2K/o4o1yuktIsTI8vAJDWvGq+0EiZ2wzWsoAvItyQSIjnkGPz98Z2vn3XXFORA3JmVEfi3G9vQETgc9VFQgFWBZRAJv38u+4Or684WWi5ZNTqzQU9XiudUq0aVCyVi1jFhe3Njthnla5vq7STBJHe9gbg7jttjK9N6kRV0XIJJAWJm0ARfjbtF4N26N5t9O/lI/ODzx3vbE5qUXkzk27ZqelZ6nJEeY3BMG3pjRZXJhvNa95x88oVAzRcMZIETbie0zueBht0XrzUqh1EMrCbEyNr335twI33x1w8mV1IaNcM+g0KIjHWyy4S5XravEWnYHfncfQ/bDGjXJx2R1FNWitLosrUVOLqdERgepUjAb50zhzAWZyZI3xmev1TlqTO4JFh5d72/u+NNUztsZrqvUNVSB5gO5tPcAc3+kYhr62yIlRjloVA6U1QQDdfLzFpuZAP4tpjbCqj1IM7a1lhzP2O0GOZ9DbDTOORqDHSDCkiSQO8AyZMc2G8ixTaESorKCW7yVgGe/wAxP224OPOhTTciSLcx1ExIqAwbWYegufxER9iPamlWZF1I5IIBIEjtItFrXM/vASCnQMK3iEk7kdpgyIBHubz74vq1LNrtdZA0mIB3uD82ntY+mLUlwF8lHUMsxJpog+YkxtBuApIM83Mz64Ko5NApBAUFQGAJabGNQ2Yzqgxig9VMOU1AAbRuR6EDcNPO+CnyKsb2bTrUQANNzq0kiTpMd7HvcycuGC3wVGvSlVVRA5AYBTG5jY+/35xz+Dp0wqh3OrykgqQAsEE7QLgbz24xUmVQ1R5iwmIRAQomNUDVyAJnnbjB3hqHJKpNiRqJsIg6WAMzI25+gV4wmFAvgVAfDQKNIBUaifLFw0QJnfa/tgGalJqYbVDAAy24HEWIgz3BO0i5O/jSk6mBLtcCfZtR4A/ofTEDmJcwJSZjUDAtu4ESbHtO0Rh02+sAPHO6dbJT84DamFQ8iTIB1CwA/fnAS0a1VaboG1MxJJYkHgGxtbgyTbfDXMUVoozDTcQVCqTcjV57l1kjn8wJFp5/SXLbj5QTpIIJPy2LT97DYWwYt/8Alf8AQp0y2hlPEMOQFp21avNMHUYbjYbi8TM3srZGlq1a5IMkFwZMFYhbjn7+t4ZfMln1agwZdJDTMRz6hov7m2LkoK2uwj8WklzImwCgiAIESPpEmbk75FB6L0XChlCkERqW4jmDsOb299xHP9O1hiAC8ghtZ1bckzaNNrRbEMrk1JjVdjZHUSCSPLxFztBHr3vqqKSlqUkBtMkBiGJAgG9goY9rj0wztP8AFmOdPdgurTDooXUCQZJgFSNzEeU9+dsEVswykOanmJ2Pa83iRY3HvxgSrnlJZKmo7ebe23Pt3i3uMXNmSJOnUAFkEqIted+Z/vfNN8oNhmS0IzMCDruywZYgWAJtEFu+474JyfVR4hVQVUfN+L6bSbcXkiwwuyOYpkagfNEgTBJ7yAIAi8Htvi/JUqYhgSlzNmaDE2IiR6C/2MSklm7M22aCvXNMCrodtAlQPmMXMNO/BABIxrMn1cvTVoK6lB0ncSJg+o2xkstmHuTH+oiSbxcWie/tNsHZDODY2vAA2+npzGD42pT2spGSWDUU8yDviTEYTrVjnHjnj3x6yiHehdns2EUgydQIjY3sYMQD2wqymXK3JOlflF4m94iT+p9Bhnm6qmznT6yQO18Ij1BQ7UZsBKraSpuIvydp7ixx5fk3J0hZFefqi0sFAAhQGFzeTxJPqSBhB1nqUuQoMEACIMRawUyZnc9/sVnKRYEaBqmPKQ3sd4Jn2Fz74rcKoVQBvpmRMC5g31H2t+w04qNdsmJswzIyFfxwRxtYwZI779+2O5jNOrRdKsgMp8xA5nvIv3uNrYK/iqa1Gn51XQWMteCPsPKO/pIxDpFA1Hdqp81tQ0gE2JDSdjMXkfpPZeLaHxTvksp5Z9ZLFXBAGnzDUJkkKIIXcfh9DcSL1jrbmuQyqdBIAAN5gifyG2xwXlKJY1yqSrRqCsZLTt97HtOKVy7V0NR5YBok8CQv4gAAfeN7YWNbrYp3/MDpam/8smmXI2mwZRLbyp2g7nHDnjp8QeVCCNmhbgR2MbTAEkemB6/Q6rMGFRGQQA7MgPAmJOxkAm/lmBirNdNqUgQXOlyNRI0i3efNyLR3w6UHwNKrwXvmyQPDAcsz+TQCAsA3B80gkRxbnEenZzQjKrx3mLTZiDyY254jnBNNaSK9FUJe3iObDsQsmYk35tzgfMZaiahNQGR86iFvoGkCAAPNv+042HhoCVugqv1tGCLTY6hqBcgkEEwJA2kAEgSfU4GzFVajzOuoFGhQBpN5IYC5hSbA2je2Fy0YYHwygaw1KShPEl+J9ThjlMqiqwW5GjXMHYuZUxK3C7EevbB2xjlB/V/SFHPaVVi14O6xB1EGYsBbm99sENVMqr28RhBaQV8w80tO0xEA83g4q6otKrqZV0VKca52OwldNpnSPr9cVf5TWcFy8ErfWogxaJ2gkcxNucD8Ws4AXZzrgJMQ9ypMX08EQSDAHfaPfF3Repu9OpS0qVAkCGnUWlRYzY7T29waK/RkVyAIAFiWUljF7aoF7juMEtQak60YbSw+VSbQd9hf8R3JgX7q9jjSDJU6IVkqp4jBxuSsBmuYsLWYWmY5EbjA/wDHEDySWYEm4EWG9rz29JEYZpQH8VUFVRqfs0nTve8HjeO2+BszUVa1P/8AHHiMEsZ8wDCOLAWiwPeMpJ4o0Uuwehq0eJcEtAgE7bxeTaJ7QYw+6X1IMjapEkG8QABFvNNwNj2+6zJVEJYICDOprkA2tMzsxI9rz2MqotRFIUTZvLG2zcwRA7Eje/MtWpYaFZo8lXsvmVoO8MSoKm1xsdwbgRHtcaWlgW1Mi3UT+WqNpA9CAbAzjO5XMAVFQKLAFtwRO4BNmAnYXhd8PsvmlZiKjeRbhthqgHfnyn19Jtjk2uErA10adGVhK7HbHYAwv+HOseM9VDSKU0I0PJ80zMyLRbnnDpq9P/RP1x7kZ3FM0tNpmP6jWHisxJOjSDEhQDN5sTeJiZ4BvhXmKFPWHf5ykMVMexk7ADTAibb4YMor1JYPCXa4UxH4YGx7jgnkwY56qutmgiwgEkSJsCCCGLEHtAnvfxm22Pb67EtWmhpx4ugaTqazMQdJaPUiJ4Awuy5V2QqupaZkkk7R6C4Lcb+0g4JzreIjAfiBCiCCTcsBHdAftsbEq8vmxTaEkr8xi5MmwkSNtzHb6dEI4f0UMZVpqtO8VGIYSSZjTftc+vOxwI2bYg+GDMohS19AgGBBN4EiRMm0xgLqOcBbdmA7zaIkRbe5iI29Ylkck71ahyx0hZgsYhWlYLNF9JPHti8YqKuTGrFhbUzTBVXtTBYkahqeLhbndSD2seIxWnWNcKyjQrAtI55sLCBeBO30xHLdEqOAHlQvMSY9ovJiLxfjF9HoFNSS9Woo0ndBM/Lcar7ntjOUEZtUKVzNQwpdiqgCAbFQ3/yg977YY9QzNRhVQFWIcAFDH+pSsmNU2+WZj0xSr/w9QeHFRWEFWWzTMAyLmbiBYx2nDBMqVKwdEeIxJADwASJKg8CxA7kDgF0C1QuVXdyrUyhBYmC3yLB0x+ICN5/rjx6hNTUFHAjfbbSRzYAeuJ1uoXVgV8Sw2sthdfWR9dRPY4hlc2iV9QsoYAxsJkGByIvtfkYLyAN6mB4JZUfw5mdpFwNQLWGqQY555CvpbBlalE+IQAeZ4gTJMnb1wZWzIkUx5kU6wwLRDATYAm5BMcEnY45UzSrUqNASpuoYLGm1gQTOoTYWg74WKpUzAprVIKik20lixmQ/zzb2vO88YKz+ecaqbCxRAIgy0L+IEi9zPtizIV1aoChCtUKhomQTNgYJIkxtBHO8X6mRFqFFqFAZGkFSZF6neBJ2vAvEgs3ngaVJ4FmXzbF4qMXUFjDGZcqV33NyOYwX/nLQEIgqBpIkSoFoJ+XvqG88bYr6flVqt4laoyktchZPDTO23qItvggfDaSYq1IkwdAIAG0kMfTYWwspQTpgIlGZNQu6C0gktTYQI0mD+Jj3C774uq5y2qp5oNNmMqSHhtKiORB7x5ZiCDQnScwroKdiplSSANQ4MiJm3OFmay7UnZDMizfttvvOCtrwgqjRUAKgSoRqJQqfMRaCtxBi8XvFvbFVLSNNJ2amykXF/Ne8GLk6ee9+AH0zPaVN3PIUT6gxY72PuD6Ykv8ANaT84MDfaRDGTNuf1xNwq0xaNA6JKy4nUZKkKGkn6Rqvf1GGGXrDTqBsGMyYMEbW2M/ithZlc4AwiCDOmBxHdud2n84Bh9kFQh1IYhtILKzSDEgq8AQQQRa0cY5JquQJF/QaarWjZoBIe0AjUdLCQfvycbinVpgR2xg+j1PDqrS0tuJ2Kj1NrG21tuMfRaVAQMdvjO0x0fM6dcodLkm24gbRECJaNr/QcYX9QpL4R8xc6h5YCtqa5tEiAJABMduQ6+IunadNRZ3YEQSDIuYHtBPY4QPmdHlUpBBYbDzAzAaSReDAv5ccnq2ysHDyUZvIioEWDpS5jT5bSTMSTMSfYWnHvACOqIGJeJY6WIAkQSLzuLxBtYjAmYzmmizK4JqcEzpF7aSZkqBNt/ypTqtNFpuCfEVtIEiAvExzuTuASOQcVUJGoJzVGnqYMVYiRAt3BiwmAPw9u2Bf41EUU1mEHiNaJbZRAIUxK+pn6YG6tnAtcEXBRNUyZsCTxALXibGTN4AK5D8ZUqhMrY3FpCmLkKR7b4tGCrJhrmeqN/LCAKGUEwLi0EAG1pJEA3jFGY6m2h11HVT8wJNz8sfUGQRtf0wH1HMBKgZGMqdzE6ouSLiT3kzvgHqNI0wpD6tSqxIFhN9MneLemGUEMotptdDWnml0ipp1IPKwMDzHlTMg7/T3tOnV8afIqKwZGIEQF8y6j9FkmflPIGMyMwfTtht0bq3hK44ZDPJJgiB/pkGJ7fTFHAQFfNAESBtH9g7RP5DEqfUVh9SySBpPZgR5o5Om2BawB2P5cd9/yxUdsNQ8XWQqlniAQBMmTO1trfe3tgir1XUE1CWUQJiAouF9pJtHpPZdOOscGkChn00Co6qTAJk9zabcTaPWcMz1LST4lIHWS7WIOqbHVvBuYk/N33UZHNpSq02knSQZA2vxe8C+wk2xfn6pq+JW1CVIEAbiDBiwAtv3bbCONvJlFvCC81mCgUfKzXBWICNaFibaYv8A0wa3UWLFUJHhDiCCZO82K7CY/LGUo1ifvOC6ecZWkGDe4jkQZnCuADR0erTSU1ALtoJibaSC1zExGx72xLxUqlQ4l6bBDMmQLL5iZHIgQLDbCrKFTRcS2qBGnkdm7LMGLzHEYnlMgVckgRoYqxnSYBuv+vYgeszYEYT1xQUrdIe5Okp1CmymBqAsdr2MaTBa8HY848MqtZGPmUt5WUaRMRuNyJA32JF7wVfSOp6KVVz/ANTUNyYMhpBHqYvzYWi/szn0C0/CJmQ3mgw0xtyCPqCBwRiXrlbo2Ux3k8mnhim+rycQoIncAgbf9pPcWsMMqVNF0lamoAWCCZQyb+UEX2JmAPfCL+K8yOGkvA069jE2gmAfMDPJGGNHMh/NKkgwpVRfaSNJuZ59PtCcG+RWxrl8/wDzkMkDWLGCCJiA4Ejc7yBe45+iVOoIpgMrDgzj55kuga1y9ZMyFAZmdSJJGqSqyLdjsbm+Hz1af+oY7fG0tsR6pALdTLAqxkEQcZbr/SQlLVRDEgiEChovNrTE8e3Fsa3/AC4AmWCgckjFJqUBvU+wJxaSix0vqs+ddQ6PWRbqdPhiTsP9zPF427YAy9BJ/mWsYEkEnjvafTH0zMVMu6lWOpTuIYfpgLL9AyJOyezkj7arYnTsGxnz9TrKiSSBE7ggbDawEDvhxlMuysnnVkUEwymylRqJ0zCiAL8mIEnGsHwvkvEDlqMBdITxF07zNjJP1w0pdNyTQD4DRYeYHubSfU/c4EkF6Z8i60iio0MGJCmV2kgFgAJG9o4wszNGwYBgu0m4nmDtyLeuPu+T+E+mqSdFJiTJLuGEzNlJj6R/ufX+GMjXZWKUjokKFIgE7+UGCfcYaMqMofT85MlsG0M8fBNKN21SLHaIJiSN7T3x+ga/+HOQqTqy6ybSJUgekG2EHUf8Gsk4IpVXpPx5xUAPYqYP54bcuzJSjwfEgCMT04d/E/wjmMg+mugg/K6yVb2J2PoYOE6LxhuRClRidUwcTVcep0WqOFRSWYwABJJNgABuT2xjFRbHWQwO374+mfD3+ClZwGzT+F/2JDv9T8q/TVje9L/wyyFHagHPJqsXn3B8v5YG5B2s/PuVyTPIQTALHiwEkk7C2JpQ8p8pB78Rzbnm+P1D/lNIIaYpoEIgoFULHbSBGK/4NFUKEAUCAABAA4A2wN1h2Kj8/fDxQFm1IDKqFckzIO0eadQXYc+tu1cqxUaqnymAoERJJaeQwJI2PAmIx9I+KvgdcxmqNRUoimD/ADY8jETJssSY53v6YJqfDOUUKopAqpkAksJ2vMzsPsMLtbyZ6bXZ8iy6r5VfUFmWkxPrEWiT/d8VtlpMJ5hNjf8AP8sfXK3w7lKkBqFMxwAV/wD6xgRfhOghJSiL+pP0HphlBiU0fO6+UrU1Dshu54mbXEnfeBvF+cbnpvwpTGk1KgKwCBGlg0bki398YYPk24XFZydT/Tii0U+QOq4DKnTUMBagHGKj0P8A/IMVUum1uFOCDkK/Y4tW1UmK8maznU1Jcaif5jASS3lBiJJ9sAp1EcX/AL7Yll8kq28QSZJlh9bYuWggj+Yg+o/YY4LPR2lVfMIGOlgR32JtO3vb6Yia87nHKnWaVPUlRAd/OC8jtIDCft98S/j0X1A/FBgjuOcbcYM+H1R81RpvdajaSJjg3tEYraqt4YWZlI3IKn7HAmZouaiVEZkZTIZQdzN9pFsWdPyKozEmSwPf5jyfrfCt92aggdSK+uJ5jrBQjVF1DbE2P74Hr5kpp8xC6iw0gzJCqbgzsBbBWUpNWBd/oW32mbz+uM2GrCk+Jagn+Zb0YxEdwcXZbPhSCCrAgGVvveMep9EAvIIMXOox7C8CPWMMcr0cCLgR2I59I/fCSmg7Secz1OtSNJ/Mh3QloPO0/XHyb4m6QKFaEvTa6+npPcf0x9hTKqYg9v8ASfva+Mx/iJ0ceBI3UhuPY7e+3pjaU6lQmpG0fMLY+if4c9G0r/EzDmdEGCq7Ej3jft74+dMsHH2f4e6f4eVprVsVA22gbW5MR9b4trSpEtKNvI+y/WKikTUJMxBYGbE7E+n6YYf5+4/Cp+sfucZJ/iDL6ggpVNZME3j6eUf33wY9VIuTHbzT+mObfJF9i+Dir8YAG6R/7/7Y4fisMpYUzAsWLADv2vjOVsqjLPO0EG/sJwr6gK60TSpoQpaTKvvAG8emKLUb7B60aip11W/AJ/8AP/bFOZzRDQPD2B3Lbid7Yx2XytQQGWCf+7+4+uLEbQxGkzN/f3GKb5fTetfDUitUP41+mn98THUHUEkggRuveTxHY4y3+ZJq0Fglp1E+WOZaCB/xizOZ3LqpY5ugSLgLV1MbcBVJn7YG6QHCJom+JQu6Kf8A+QwPR+MVZ1RUALMBzyeLYxuX+KndQlR2YbgsxMQPUmbTi3+JvKsQRBECfa0YfcxfXE2WY+K2R2UBDpZl3ImCRMR6YFqfGrzcUx7scY5szUQEnRUYndiyi/bSRv6nFdGq8edBq5v/AM4NvsG2JT1/rzrmKlOi+haZ0ykrsNJ2E7yPe95x34breOXSqdRgMC0zGxE+8YcdK63ljqWtktLMNOrQpAnvYffA3S+j0qdZnViLmF7KTt7f0xJyxVFFHNo7m/hikVspJO8GD3tiVHJugASlEdyT9yCMOA4B+YRFvLMH7/0xxq5BiFIg3EzP/jfCbmU2IXSSRqp7+pHtz5ucWJQUtEW3sYtzvtf9rY5S+K6SOwemXg7+IV+4j25w1ynWKVUkINI0yRr1/mwxm6zQEUrlsuxMgyBcTJgzEwYxa/8AD6QurSV/8RMxbm3974a0MjRkys7bwZHpiyp02gB8qryDA3+gjfEnJBMxS6hT8Uq6MoBsxO/3AHrbvzh7lEocPG/IPrt+2I5jo7OoCVSIvIRb8QZtBnsMSyfw8tNRNNXYD5hAJHqLR9IwW4tAyTq06DXNSoQf/KPXfjC34lylL+Gfw6hYkTB/ee29saGnAkijFtwU4mAb/wBzhZ8SZlf4d/IVaLSPUbkGPthYfsgvg+Pml5wO5/oB+mPtFPpQZFl227x+n0x8fqLD34ZvyMY+tUuo0tKgn9r8Tti/kXgnpdli9GVJKsbbC0/njp6eb+d+CfTmO2BWak0aY7/bs3pO89u2Ljl0KgwBt2H6XP545sli2jktDBgxMGdJ5tF77RzgDqy5ytZqwAJ2Wmo/O5/PEq2Wor8z6f8A37fU7+uIIKXFQRA7m0WkjuCMMgMz7/DTky1Zm9dUenfBmW6EFWA3eJI/LnDN6VIW1oDMQT/W+ICgCfK1IiIgN/QQeAPrim5gpArdHgGSDIgyRtaRMTeBjOZj4HBbVJgX+YQca18mdtVMdrjf6jAi9KqsxK1gY4hSPaVM7d8NGTXYrinyZZPhBlIhiQNtgcN6HSmAhi3vI/vbDpMg0EEKfW9x7X/XHKnT2I+X7bfnhnOzKKRlatR0qmnBNMRDBVaDyQYmJ4x3OdSNMhdDG0jzhbEn/sONE/S5mU2Hv9bfQRjLfEjhKoH/AGA3B7n0wbA8Glq9Jo+GaiV6j2MA0gLi9z4hj6DjCqnnolTBDRANwPaIxyjn9KH/AE6Z/wDaQbj0uPqMDBN72/L9f6YVf0IZR6g/+khb3Fu3cnEDUmzFoF4sftEYpU7yPyxbTqSTYfa57xM8+mAFFFPpNK8qY5MxvhjkKi07U7cT6cScD0Khi4a/P9DFxv8AbEjrb/VAtAtb9vU/ljN2FKhrTzg8QOXOocBiPXaQB+eGidWMAm5kjbbgb8f0xl6RKt85J58zHfv23wQapteDySZsL8jE2hjU0eqQTLGPUQP2P3/LE6/UVIuxF7ESvPfGUoZskaQ2q/1+lv3/AN7KlVh373Ppwf3wlGwaMZ0hrOYAuDb0uSbH7X98LPifqINLTqJ27GYPJJncW74X6jG77SfNaOfST33wsz6kQRuTJv6W0/cDDQX5AlhGbzbecn/ub8yf6Y+h0OuggCbAC2qD9tiPpGPnmbRi0bsZH11H/nGoy1NuWg3ER9j9e097YvrUS0nlmj/zMknzzwZMAC19v72wM+fAEalAI2It2MX7/phWlQyV/VvXgieR/wAYkoN2aAAR5gDPHMGT9cc50DD/ADAzdrDkTJ+pvjxzmrc29gs/+Vr9/rhZrDGVmSwuXAv2iP2njFlOpbyjkzebc7Dm0egwQDJKnaLCNxt9v+MVVahJLA24vtMbNp+mF7tcR5TJ5ieeNgNtjtifjGIjS07bzMfn22wTBBrPJPsfmtMbxF/+cdPU3XZQPoI/3wG1Yndgo/ucdLT+IH1sd+Bc4ZChB6pUMm32j9O2Kz1WpyDv+nub4pbMwdz9lj9eO8Y62YWJBtvft9NzhkAm2ecLIIG94+/IxiuudUNWsWN48oPoLT9d8aupmQZvb0v/AF/bC58ghMwTN9v98UjSJzTfAnydSpqvJkR9P7GH1AhVEyDYbCZ277YGpZZVMrM2tPfv/ScWHLat/wBon1+/+2BJ2CKouNTmSI47nb6YlTVokXAtzH19Ppj38EL2IiAYHfvBMHFoyK79p44P0P1n1xOyiIBBF5Cj/wAYFzYCR+f/ADaKRIudMdwDafe8xisURsvreY/a/vGLAB8uwO8sLne8SYwts1lqpeVkwL8f3/SMcGXDGQCYG9jzewF/bHaSRPmudzqPPBIFu3qMXoQLqbQAZNjaLfWMTk5LgDbO0unN8wBPa8RbYxN474vbKaNOouZvpUFiDaASSBzvuO18BLmdMyTUM7am2PG/G+Ba3Wnt5YERtzFz9SL+/tidatib2g/wQROtlgD6b29JjtzhZ1E/JJ1aUKEkzcm/r9PbEa3VmAiLRJHc2EX9pt64W1eoXJI3549x9f0xSEZ3bIynJnVqxU1ETafSeJ9Jw1y1UsvmOk7mJjVeCbzAna/edhhOcyLRG2/tb+h+oxJOoSrAX4j6SPzj74pJSfAFNrCNQoRgGDQNPqomN5J2JI/LHlo04EBifNIJIm57kmfrc9hJGbXNuRBnfYx6Tf8AvjBC9QeNWkso3PE7GY2/3xB6c/pTfIfPUy4UAlpvJZuR6T3BvGBamYUggNe44IItGphHb09sKszmNR8ogdo/U+tvfEaMgDTAJAIjykSPsdjyMPHTazY6kxl4OkALY3MDWTM99r7+x9YxUtbSYMmIsVkX9bxv64jlx5vMZsOReY7DYRvi4hRcgrTF4WSYsLBiAe8ThylkXfQLAid4H939/wDjv8SwLENvHYn0BP3xpst07pL07ZqsjGLspUiBMEBSsR/zimp0LpgQucxWIGklkOokGdJOqmN9LW4jBTrBrMq4UENwQe+3t6Y9rv5WLDuP00mCLYK63RpUqgFEuVImajLMWYRoMbHmDbA1KixHzADtBPabgxO+KoVllRgrdzHm27bReR7DviRosex+k/vit6aniO/lgfWZn7YspiLSTfeP6DGCabpPxr0yrpRsjpcxZaYqSRGxnUftJvM4e5bM9OqVf5VLTVHH8LUJXiWWNK+5HIOPi3R6c16QH+tTyYAOom0nji+PqfRuo+YuwdalTJ1KVdilSHrKPBpaSFMhlBcnbzLh3oJ8Mj7TUJnMgKRbwUfS2g/ykUzZj83AkNYmPywr6xUy9agKlPK0V1FlBsrgr5QIECZ97dwcB5euKeVCoPMr5Sr5aVQEnXOYDKynU4EEmb7gCLuq9ZGeuVphya/iQ6uqvTNPQCkUydYbcWbyrvsZ+lpcjexfD5rVoghdcoGO8QLxaeb/AK4gayKfmAPEmP8AY2741Vbo9N6T6aLKf4aj4f8ALc1FzIJ8XUY+UidzpIIjFPRuj1mo1adSiAf4Wq1JtFtWsQWbdawA0qBEje2D6s8h39iJgvFwLggT/wDKf98BM5Fz5YgxM/dTx641eSyJWo4KIqvkyBFKqq/xBSFgOJDai2prCTxiwZRDl/8AoPByRQ0/CbxP43WIfVpmNzq1Rpt6YK0jOZkalQmZgf8Atf6fmOcVs6hRJ3JG/P1x7M5Flc6wVIAN5W1t59IO+B6dK8Eqe5k/c/rhaGOV6IO578/0/TC6tQ9Y/vvg3aVIgz3k/nx/viBpkWIG+5j7Dkfr6DDLAtIEo0pI7Tv78YOoUIN7HvBHB7f2MRywEwSVWbsq6jB5glQe0SMafL5PphA152v6jwQt97/MN/fGkzJIVUqQIJkDTfzRsImDO32xLLQANJJ9ddhuOBtPrbGtXovSCP8A7itPy23tuI8PEcxkulqjKKmY3W6otztYlBIk3E7+wxGylIzDUl0i4uNxcAnv+wt+ePUlmB8pNrC/1HIkD6YrOYioxpqDBsxiYF/Mq2k3uD9sSUsWuqwRsLQPXv7GcGgli1UJsJI32n67frj2bVQDAEMCd4vbvzPF7HEHQCVAAnmDJuCAO/tjmazkKyx8isu0wZBMTEH6fpgKOQCV87ERsSOedyftAxOh1E+Gy2IhQfXSzEfreOPbC2pW2F7SfyA/riVEHTaxmDzY6mB9hfHVtwR3Ggr5gEqSALlovYEtAFthtefrgym3Bg9uPa2FFCqIkSADstzBAtHfYf8ArhhRYRzvsRG1v6Yk0UTCS083/vbj+xiDMCbvHER/tiAeZMgr2Go+0+vFvzxF8weAQPQR/XGCZPp1SkKqGspNIEawphtM3K2iQLxzGHPVOk06FQZclA4c662pmQK5HhkACQAhVyd/NtKmUXTMo1aqlJNOuoQq6jALE2BJtcwL4KzXUmr1A9eakhdenTTJVRG6rAMBROk7DfHWciZqem/CzO70NSCo1TQQUexDvRUyBADHk8RuThx0KjSfLOZ0VFhR5TEu7MLiTsh78+2MinxHX1+KlXSXenMhXhqXlpkagfMiyARBMnucOOh5yqqU2Vguo6Tp0TqpS6OqRKxLAG27gW2hNLkrFsKzXw+qmrqamvkNXUVf5DXNAwsHzB+8GI9cTpfDqUmqCoabALm1LKHOirl1DGAYncHmZwqPUsy9Q0y6AOPDErTUQ9TxdJ8lh4nm98czHVcyHqK9Qaw9fVKU7vU/l1tlghtIB4tjfiF2xrS+G7Afyn86trlwTTNA5jUA1gDTBPeRBGIVvh1XP8t6Sa6mhV8ziWpeMqzBE6ZUzswIOAa3UMxSFOa0mppqqVCEQFegBcTAUOmiNMTbvTS6zmEI0uoC1A4ASn5WC6AQIgeSRG3pONg2QnpmSapSZwyKslQXOkFgniEdlERc8sPoW+TpnNqugBHoat2hWOU8eQQdVnvBm1sI0qVUQw6KlU6tJ0NGnyB9MEodwGEEwY2wZWauvh19SMXpkAhU+RQ2XIIi0KNG0xHvgYNbZIfDNRmIWojeRHQgP5lek1YTI8nlUiGvJA9RzIdARKjLVNMnwKrMkuGQjL/xCNbcfKDEiZHrj2R6rmWBFNx/Kp64K04C0k8PygqST4TFT3BgzGBa3WK4C+dYCGkTpQkLoNPSTpJPk1KJuBIw2AZYenwyddRVcHQusWeChpfxAIkQs05sbzI9cAUuiM9LxNSKp8TTqMSUVWYBuLMoAO5kD1sy3xFmdSgvaY+RNvD8G3ltNIKhjcATimn1BkUoG8pYuJCmGspKkg6SV0zG8elhg2RlX6K1BK5epDUlp1ECq0HVVNOVMQVI2ZbXU8QIdey3hvQk2qGJljLCoUdiGAIEwQAPlC8ycKKnX6wUxUADLpgKkfOKkhdMKdfmkCb45W6xVqsDmCSRFVPKifO4qEggCz3bkSxPu21PILaGtXodRDVYVkK0xWDwG+egUDrBXsysDsRPOCa3w+9PUXqLClxOtkDlEWo0Ex+FwACLm3uozXxFVq1nqIdCuasU9KEAVv8AqKV0gMSNIJKydK9hivO9ezAqOtWodQaW1U0JWoAEYi0o0KqtpiYE7Y22JlJmmzPSzTWtrq6DSRXWFMMrP4VnIgqdwymPNfnAPVukPSAllK1C4DHVKkNoMgqCBzMCQdhhfS6vVYwjkhlaQtNQIDeMSFCwp1AvIFiO2Bsx8S1XZWas2pWNRCERYdmDlvKBu41c3Pc4Xauhtz7B/iDorZdllgdaFgYYWDtTIIaCPMht2I9sLFcrcGDB/ph31w1jSpPVZWVlY0ygQAK1SpqUhVEfzBUMXgz3wnp5ZnfSsAwTLEKAAJJ1GALD+5xQmyeXqQeb/wBi3bDzLViFiItMf1t74QdNyTVnKoRIV3gnTZFNRo7nSGMYvy2eiJJPIufpecLKI8JGpRZGrykjgahc+sQLcYkuan8LfkeMLXRqRUOQfERXBU6vK4kff9sdPUrnTTBHdlufX5hiLTKqSM90DOpSzVCo5IVKqOxAkwrBrDnDnN9WoNk1oIzNUHgsNSRBUVhVAIsAdaMDEnT5jIAGf6RkfHqpTnTqO8TAALGByYBgcmBjQZX4VR0SqtWoNa0XjQJirmHy5HzbjTI7zFsdpxWGZX4lSaM1H0rllQAIP/uBCkk/NBS2oEXgG04bUfinLo5ZHcCnWzNVV8MqCtR6b0abEXChgSwHAKizE4znWPhtKCFjW8w8RkXSfMEzDUCLfKfKz9gLbnBPSugJUpiKpD1KKVBrUBRqzIykFgSfmIbbaZwjsdUMavV1p1qpLOCz0qiVQoDMqsWdSFPl1gqd48sGAcd6p8R0nR1SQSagIZGltVdqy1FOrSDoKqbT5SBKtYTO9J1Clpcy1Z8qNa6YamyLJEnynWp7iCLxJLqdIWpl6cFgKb5nW/horEI9FRrM2UFiBqJMsFuYxOnwUbXJVleu0/DporMtQU6Y8QJJGivVq1FHJDK6+hNODYziXWuv06lFlRChLa0UKyhVLVW0uJKtpDgK6gEj5pgHA1HJijUz9KoAwoU3AZVXUCmYpJqTV8pILc7Hm2C818MeGzA1mMDNEwg//YpJWG5ka1eCDOlhyMZpmTRflfiCgvheapCF5Y0vwtlhSIMGIFUTAAEQbmSaV+KwtNVqs1RxTrK9MrCu71S6vOwhTMxPFwScerfDlNHq03rFjTFVmCoT/wBOkKwg6gsMAwHNgdmtRS6NSGeSm5d00FxIG5oeOoZdRFhE3uR2ONn4bATX+JKRNW7FmGa8NigUhaoQUqVjYKVaTsJtN8XVPi+iKxYWpsxZEFN1ZFZqbaBUDkgqEOnSNG8iHIAOZ6RRK6g7io2XbNQtNFUABpUBWhZKnYR9sWr8G050Bm8U5laQcrbS1AVrrq+aCRA3IAtOCrA8AOXzbNmMoVqlhrU6SqqUBrtCkrYyPMTb5oiAMNepdZQLVo6mFVTVCV9N0BrU2VB+KNCuJ/8AyQPLOFVDoYc5VabgDMqXGoCRpZ1MrME+Rog3kbYr/wApRqTulXWRT1hQoDHShdoLECoFNm0SQPNHAyT+GdBnX+vJWpmnSlFetWY0igA0OabIARazK7QNtUd8d6b8T0VqUqlSpUbw6eWRk0SIpsPEEzJ1KARBANw07YU9O+H/ABhlwapWpmSfDhCVtWFIhmBs3zN9FG7CJ5ToFHwWrtWqCmaRqf8ATUvAzCZdpGsDdgwIPDDicOkxW0MKfxFT/hhSWo0pQZANBA8Vcz4qMDuIpeUHcbbYPzXxJRatUqHxHU161Uhk/wCrTqIBTpNJtoOocjzEi4wvofC1KpmAlNqiqUyt2CkeJXoiruW7gnSJPzRAXBnSeiakekGGuqMk6sVBVBmKigBXPmPkYAjYmRxgOwqhd02tToZhWVmI8MqzopsalFgfKGvpqMNj+HB2V+JKA0F0aoirlwaZQQr02mpVXUbl/MY3PiENECVmYydL/wCnqPUYUqzOpYqNSaH0MxQNBF9W/DDcYvq9CP8AErlpKPLB5ghSutl0x80oobi7DCZQ2AtviCn4SU/FqNVWkKfj6DKkZh6xiTMMjAf+kGxnAuR6vl0zdWuUZKbVldEVQw0eKHZDER5NgCF4MiBiGY6XTWh4q1iVeVXRT1fzBS8XS+0iYWQCD5m/CRhh1/4epvWqPTLKBVqKyqihU0UBXlfMAqbgkwBv6YOQOgLK/EdOn/DqKr6KdLMI8U/xv/ECkw5IC1QN7QR2xZS+KsuGpFg2pGotWbwx/wDUqlMq6N21H/VvOo3EYuyHwytDMgO3iKzZiko0Ag6MuK0tqPlPnSIv5SfdFm/hzw6bsKktSGXLggaT/EU/EXQ03gWMi9yLDD5Ewc6v1FHNDQTFOhSptI0wyghoncevOAhmWGxI9jH7YpWnO8YKTK2+b/4nE20US+CWgG1ArOqRGmZniIvM4fZjP52oE0pWVqVPwmZPF1Mupq38wybyxbgRFrYW9FzpoV0q6dYUmVkXBBUwbwYJIMGDGNB0/wCNVpGmStZxTr5aqLovky4qAJCgAT4lt4jmbXIGfGczFVGUPVdZLusuwk3LMLjjc9sOV6fmDWo5VKzv4tKlpAZwvh1AtUKy8KsyRcSJwN0L4gGXRlCsD4tOqjro1BqYcAHWrAAh9xcEczgvL9bX+Ky1fQ2mjTooVlZY06fhyDsAYBwHQysqz1GtqbU1WooCw7rUAKk2J1/KC0i+5B3wUWzhcLqzAaDImoxhvKTF7GAD3j0wZ074kFOmg8Ms9OnTpiWGk+FmRmlLCJv8hE+3bB3TfiJC7MXdQGQ0wxpKyHxKlTWPJobQWNj5mLkxxiWL5KX/AAQ1BVV2qtUqjUSGqS973BY/MZXYnj0tGjnaihgKrqCSxGtvMSNJkA3JUwZGDn61TE0zTd1NOllyZCBqdKqHDoDOl2VVsbAs5vMBTUQSfw3tcWA2kReBHGEeOxl/gbVauApFeoyqNIio0aSIKC9hFiIjbFdStV1K/iVC4GkMGMhYiNUzEW32t6YGWsZkHtE/tzi9qMzNvrA9J9oPGFtjUi+lmao0MajalBVSXOoLEFVvZdxAHfEjmKzAaalSTBI1tcr8pO8lRsTtaMLmpWkyebH85wXSz1Qi5lRdQWj7xvgZ6Djg9VNU+Zi+oXk6pEbebex7EYUZvqlbzBqtRg3zAux1GI814NoHthnXzD3M78AR+mEuYJnb9sU02xJpEaObqhdAdwk6ioYgarXiYmwv6Dti49RqnVqq1DqXS0u3mWZhr3E3jaceyeRq1WC01Zz2UTh3k/8AD/OVTHglJ/E/l/3P0GHlNLlk1FvgU5frVdYitVEBQIqMIC3UC+wOw4wanUqpp6fEqaAI062jfVtt81/e+NRS/wAJaoAPihjIBARrAmJkkbTO2C+qf4WOi/y6kxdi/lUKN73xB60G8MooMxa1i766v8wjiozsCLyGIYNuSbEXOKq9Vmqa9bayQZEgyDaDxHEbRh10/odD+YWra9AJhAVDWJADMBckAbczifQK/gsRUpVQrKPPTVdQBuCCymFI5F8HeHaBvSzfnJGYE2dgahDabebgxtf1wKc7mNU+PVmZP8xt40zvvptO8WxvOoZtcrTU5akzkgkk1DNvXXJY9tM25wjzdHqWdAVcotBTZi0Fj7tUlh9B740Zt56DJJGbbq2YUyKtUG0kVHvpGlZM3hbe1sUvmXKhWZig2VmJAjsD9du+Nr/+mdWINVAeYlvpxgXq/wDh/Up0tSMXYn5BTYkxeRBMD3xlqJ4sGxmPVrzuNr/7YtSs55/v7Y9VR0JVgVZTBEQQebY6tBjc/v8A0w4qFjr9IxPy6Qb3/XHsexUmSVBcc4KpURAmb7R3x3HsTmUSC6qAHTBke3ubziinmlJJBI0zaOeMex7CRVhsnUqMbmLfe9sRCkCTtE3v6Y5j2AM0QeuNJIBKi5gxjuUroQpIeCYNwcex7FdqoVPIVm84FWR+OwHJHJnaPTA1SqBAJYnttHp62xzHsKkqHk8h1CmW0hbkzAttzef7jEsl0PxpY2UELvcsZgD7HfHMexHc0FpWbj4PyC0zoQAPck+nqef72x9FyygATc9zj2PY5NT9iiI1upqCV5ETMwJuOL2/5x8t/wAS/id6zChTY+GyKwAlZm/mk3x7HsV0VchJ8Ga6DlcxSYeXUobVo1ACbe4NuCMfWOn01roCU0Ruv/8AkwbY9j2H1sggGr0FOVBHYx+u+OplwnlUafRYGPY9jnZQ7UpbYwH+If8AGUk8Ra2lAY8hIaCY8zSNzFlAGPY9iuj+yEnwfPen19R80s29+Z7n3wZUzJJsPTHcex2TwyMOD//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5" name="4 Rectángulo"/>
          <p:cNvSpPr/>
          <p:nvPr/>
        </p:nvSpPr>
        <p:spPr>
          <a:xfrm>
            <a:off x="460375" y="2708920"/>
            <a:ext cx="4572000" cy="4524315"/>
          </a:xfrm>
          <a:prstGeom prst="rect">
            <a:avLst/>
          </a:prstGeom>
        </p:spPr>
        <p:txBody>
          <a:bodyPr>
            <a:spAutoFit/>
          </a:bodyPr>
          <a:lstStyle/>
          <a:p>
            <a:pPr algn="ctr"/>
            <a:r>
              <a:rPr lang="es-CO" sz="3600" dirty="0">
                <a:solidFill>
                  <a:srgbClr val="FF0000"/>
                </a:solidFill>
              </a:rPr>
              <a:t>Mat. 3:10.</a:t>
            </a:r>
          </a:p>
          <a:p>
            <a:pPr algn="ctr"/>
            <a:r>
              <a:rPr lang="es-CO" sz="3600" dirty="0"/>
              <a:t>Y ya también el hacha está puesta a la raíz de los árboles; por tanto, todo árbol que no da </a:t>
            </a:r>
            <a:r>
              <a:rPr lang="es-CO" sz="3600" i="1" u="sng" dirty="0">
                <a:solidFill>
                  <a:srgbClr val="0070C0"/>
                </a:solidFill>
              </a:rPr>
              <a:t>buen fruto</a:t>
            </a:r>
            <a:r>
              <a:rPr lang="es-CO" sz="3600" dirty="0"/>
              <a:t> es cortado y echado en el fuego.</a:t>
            </a:r>
            <a:br>
              <a:rPr lang="es-CO" sz="3600" dirty="0"/>
            </a:br>
            <a:endParaRPr lang="es-CO" sz="3600" dirty="0"/>
          </a:p>
        </p:txBody>
      </p:sp>
      <p:sp>
        <p:nvSpPr>
          <p:cNvPr id="6" name="AutoShape 4" descr="data:image/jpeg;base64,/9j/4AAQSkZJRgABAQAAAQABAAD/2wCEAAkGBhMSERQUExMWFRUWGBkYGBcXGBoYHRwYHBwbGBobGBkaICYgGx4jGh4YIC8gJScpLCwsGh4xNTAqNSYrLCoBCQoKDgwOGg8PGiwkHyQsLCwsKSksLCwpLCwsLCwsLCksLCwsKSwsKSwsKSwsKSwpLCwsLCwsLCkpLCwsLCwsLP/AABEIAPcAzAMBIgACEQEDEQH/xAAcAAACAwEBAQEAAAAAAAAAAAAEBQIDBgEABwj/xABBEAACAQIFAgQEBAQFBAEDBQABAhEDIQAEEjFBBVETImFxBjKBkUKhscEUI9HwBxVS4fEzYnKCoiQ0YxdDkrLy/8QAGQEAAwEBAQAAAAAAAAAAAAAAAQIDAAQF/8QAJREAAgIBBAMAAwEBAQAAAAAAAAECESEDEjFBBBNRIjJhcZFC/9oADAMBAAIRAxEAPwDLUgRghEk7Ww7yXQC+HGV+GI4x2y14o5NjZmst0+cFL04g7Y2eW6ABeMMqPSV3KjEX5FDrSZj8p8MO42i2+Jt8KPwAcbmnl422wJnOpUacguJG8ST+mOeXlNFfSuzIU/h5/wDTiyt8OOFnTh3Q+JaWklRFrA7n2GA+p/FYWySxPYW+33xKXms3rj9ES9MI4jHsyoWAPNJ5t6W/5xdWzoqE6p2tpOmTY7jf+kxthb1Bamk6FVlIkQS2omPKQJjbfbvtjj1PN1NR0sC7ApHEkLJcGdIRmGkQCSeRPsQbQYk6DpnxXUHeQAIIgCBYb3t3jjfGSdIKnSS9pEzpuDdeBqtLdhe2CKPWRqCsp1OCFCXWRAOqwvYzE2A23xyz1tSWYseN9G7r/GbMsIFDCxMyCeYFthH1OMh1DONUqmo2p6hEEaSV2MaQDJ+vP5LMrWq+IxceSQYAB1Tfgk2A3774vzed1SFAKsDclS0XmBeRtaZknC+7Vum7/wABubQRTzYUkISSJmQVIYE6gNgSJ7QIAkzZlk84Wgs1/uOBvjKZvJkqrUwdQeXSS0TvrA81onT3NhJw4yqmP5sXaAVchmG+r09o/U4s/IkvyTA1w0zdZWpYYMDGMYnK9YNOdFxP/lM8Xue/93e5f4mQrLAqbSP39sUjrp84OiMkOWqYRdR6pLaQbDn9sUdT+IlI00zM21cc4WZUQfNcnHboyg+WS1JdIc5OrzOGLZsAXwpXMIBAueMUEOzRB9cV27hFLaNK1WRIwuzNY7c4ZUMmzLEYK/hUQQFk8kiZ9u2FSodtvgytWmd8C1Xv2xrM7klIsL+2Af8AL3Owth1Im4sryczYWw6y7Ab4FpUgowHmMz2OA49hjN9mhWuuKcz1FEBJYDGardWFPeTNre03P4cZ9821SoxkaSYC3cgCfvt6bkdscOprJcFXP4P6nxizAqBB1QGBG3Fu8zefphFmK7FjPsQAZ7mZmeLH1wFRoaLgkgkgEr8pnYiBx3nfEaRifmfedMmPQEfX9hji1JOTyTdvkNGbXkfby7WgjYHm33M4FzSjUj6roYEGzEwDP5RfCE9QNRmm4uBEd5n0mfSfNtFp0+qjQxVSVDCbiANge19PbdcH0y5Cmw9naARMTBJEkiSCxJAkDSQTa8c45lerKp0KNAVo0uWEncSJiRFwBG2K6WadpJTSfKRBNgBHmkxMRc394wKlEiq7KtMySSTUVfMZuDJImDcwT2GH2qmmjYod0KUK5KhJJMUzAJvciSVMz739cCzTIWCsjUZBH6i0m8xG5wG/UjDfMwm5UiwtAtaP7FtrkqmQCAoMG4Ewf0O3rt3GJODWRaL/AAlGkajvY6gN7nfke3EYlTqUZphSO0BgDE8cwRGwGwxRUz9MAk6ma12AFhFwoG28z+eK81mmKayh0ggeUBY/KfrfntjKDZhhWY0316UPljU/zae1iNIgj3EfQWpndZkhiyiQ9yJYEgecxEW3mTgcdRcvYwbHSzBbzOok3G39jAvTqbUy4MSTMa1Y3g/6pkgjcd74pGFLPI2K/o4o1yuktIsTI8vAJDWvGq+0EiZ2wzWsoAvItyQSIjnkGPz98Z2vn3XXFORA3JmVEfi3G9vQETgc9VFQgFWBZRAJv38u+4Or684WWi5ZNTqzQU9XiudUq0aVCyVi1jFhe3Njthnla5vq7STBJHe9gbg7jttjK9N6kRV0XIJJAWJm0ARfjbtF4N26N5t9O/lI/ODzx3vbE5qUXkzk27ZqelZ6nJEeY3BMG3pjRZXJhvNa95x88oVAzRcMZIETbie0zueBht0XrzUqh1EMrCbEyNr335twI33x1w8mV1IaNcM+g0KIjHWyy4S5XravEWnYHfncfQ/bDGjXJx2R1FNWitLosrUVOLqdERgepUjAb50zhzAWZyZI3xmev1TlqTO4JFh5d72/u+NNUztsZrqvUNVSB5gO5tPcAc3+kYhr62yIlRjloVA6U1QQDdfLzFpuZAP4tpjbCqj1IM7a1lhzP2O0GOZ9DbDTOORqDHSDCkiSQO8AyZMc2G8ixTaESorKCW7yVgGe/wAxP224OPOhTTciSLcx1ExIqAwbWYegufxER9iPamlWZF1I5IIBIEjtItFrXM/vASCnQMK3iEk7kdpgyIBHubz74vq1LNrtdZA0mIB3uD82ntY+mLUlwF8lHUMsxJpog+YkxtBuApIM83Mz64Ko5NApBAUFQGAJabGNQ2Yzqgxig9VMOU1AAbRuR6EDcNPO+CnyKsb2bTrUQANNzq0kiTpMd7HvcycuGC3wVGvSlVVRA5AYBTG5jY+/35xz+Dp0wqh3OrykgqQAsEE7QLgbz24xUmVQ1R5iwmIRAQomNUDVyAJnnbjB3hqHJKpNiRqJsIg6WAMzI25+gV4wmFAvgVAfDQKNIBUaifLFw0QJnfa/tgGalJqYbVDAAy24HEWIgz3BO0i5O/jSk6mBLtcCfZtR4A/ofTEDmJcwJSZjUDAtu4ESbHtO0Rh02+sAPHO6dbJT84DamFQ8iTIB1CwA/fnAS0a1VaboG1MxJJYkHgGxtbgyTbfDXMUVoozDTcQVCqTcjV57l1kjn8wJFp5/SXLbj5QTpIIJPy2LT97DYWwYt/8Alf8AQp0y2hlPEMOQFp21avNMHUYbjYbi8TM3srZGlq1a5IMkFwZMFYhbjn7+t4ZfMln1agwZdJDTMRz6hov7m2LkoK2uwj8WklzImwCgiAIESPpEmbk75FB6L0XChlCkERqW4jmDsOb299xHP9O1hiAC8ghtZ1bckzaNNrRbEMrk1JjVdjZHUSCSPLxFztBHr3vqqKSlqUkBtMkBiGJAgG9goY9rj0wztP8AFmOdPdgurTDooXUCQZJgFSNzEeU9+dsEVswykOanmJ2Pa83iRY3HvxgSrnlJZKmo7ebe23Pt3i3uMXNmSJOnUAFkEqIted+Z/vfNN8oNhmS0IzMCDruywZYgWAJtEFu+474JyfVR4hVQVUfN+L6bSbcXkiwwuyOYpkagfNEgTBJ7yAIAi8Htvi/JUqYhgSlzNmaDE2IiR6C/2MSklm7M22aCvXNMCrodtAlQPmMXMNO/BABIxrMn1cvTVoK6lB0ncSJg+o2xkstmHuTH+oiSbxcWie/tNsHZDODY2vAA2+npzGD42pT2spGSWDUU8yDviTEYTrVjnHjnj3x6yiHehdns2EUgydQIjY3sYMQD2wqymXK3JOlflF4m94iT+p9Bhnm6qmznT6yQO18Ij1BQ7UZsBKraSpuIvydp7ixx5fk3J0hZFefqi0sFAAhQGFzeTxJPqSBhB1nqUuQoMEACIMRawUyZnc9/sVnKRYEaBqmPKQ3sd4Jn2Fz74rcKoVQBvpmRMC5g31H2t+w04qNdsmJswzIyFfxwRxtYwZI779+2O5jNOrRdKsgMp8xA5nvIv3uNrYK/iqa1Gn51XQWMteCPsPKO/pIxDpFA1Hdqp81tQ0gE2JDSdjMXkfpPZeLaHxTvksp5Z9ZLFXBAGnzDUJkkKIIXcfh9DcSL1jrbmuQyqdBIAAN5gifyG2xwXlKJY1yqSrRqCsZLTt97HtOKVy7V0NR5YBok8CQv4gAAfeN7YWNbrYp3/MDpam/8smmXI2mwZRLbyp2g7nHDnjp8QeVCCNmhbgR2MbTAEkemB6/Q6rMGFRGQQA7MgPAmJOxkAm/lmBirNdNqUgQXOlyNRI0i3efNyLR3w6UHwNKrwXvmyQPDAcsz+TQCAsA3B80gkRxbnEenZzQjKrx3mLTZiDyY254jnBNNaSK9FUJe3iObDsQsmYk35tzgfMZaiahNQGR86iFvoGkCAAPNv+042HhoCVugqv1tGCLTY6hqBcgkEEwJA2kAEgSfU4GzFVajzOuoFGhQBpN5IYC5hSbA2je2Fy0YYHwygaw1KShPEl+J9ThjlMqiqwW5GjXMHYuZUxK3C7EevbB2xjlB/V/SFHPaVVi14O6xB1EGYsBbm99sENVMqr28RhBaQV8w80tO0xEA83g4q6otKrqZV0VKca52OwldNpnSPr9cVf5TWcFy8ErfWogxaJ2gkcxNucD8Ws4AXZzrgJMQ9ypMX08EQSDAHfaPfF3Repu9OpS0qVAkCGnUWlRYzY7T29waK/RkVyAIAFiWUljF7aoF7juMEtQak60YbSw+VSbQd9hf8R3JgX7q9jjSDJU6IVkqp4jBxuSsBmuYsLWYWmY5EbjA/wDHEDySWYEm4EWG9rz29JEYZpQH8VUFVRqfs0nTve8HjeO2+BszUVa1P/8AHHiMEsZ8wDCOLAWiwPeMpJ4o0Uuwehq0eJcEtAgE7bxeTaJ7QYw+6X1IMjapEkG8QABFvNNwNj2+6zJVEJYICDOprkA2tMzsxI9rz2MqotRFIUTZvLG2zcwRA7Eje/MtWpYaFZo8lXsvmVoO8MSoKm1xsdwbgRHtcaWlgW1Mi3UT+WqNpA9CAbAzjO5XMAVFQKLAFtwRO4BNmAnYXhd8PsvmlZiKjeRbhthqgHfnyn19Jtjk2uErA10adGVhK7HbHYAwv+HOseM9VDSKU0I0PJ80zMyLRbnnDpq9P/RP1x7kZ3FM0tNpmP6jWHisxJOjSDEhQDN5sTeJiZ4BvhXmKFPWHf5ykMVMexk7ADTAibb4YMor1JYPCXa4UxH4YGx7jgnkwY56qutmgiwgEkSJsCCCGLEHtAnvfxm22Pb67EtWmhpx4ugaTqazMQdJaPUiJ4Awuy5V2QqupaZkkk7R6C4Lcb+0g4JzreIjAfiBCiCCTcsBHdAftsbEq8vmxTaEkr8xi5MmwkSNtzHb6dEI4f0UMZVpqtO8VGIYSSZjTftc+vOxwI2bYg+GDMohS19AgGBBN4EiRMm0xgLqOcBbdmA7zaIkRbe5iI29Ylkck71ahyx0hZgsYhWlYLNF9JPHti8YqKuTGrFhbUzTBVXtTBYkahqeLhbndSD2seIxWnWNcKyjQrAtI55sLCBeBO30xHLdEqOAHlQvMSY9ovJiLxfjF9HoFNSS9Woo0ndBM/Lcar7ntjOUEZtUKVzNQwpdiqgCAbFQ3/yg977YY9QzNRhVQFWIcAFDH+pSsmNU2+WZj0xSr/w9QeHFRWEFWWzTMAyLmbiBYx2nDBMqVKwdEeIxJADwASJKg8CxA7kDgF0C1QuVXdyrUyhBYmC3yLB0x+ICN5/rjx6hNTUFHAjfbbSRzYAeuJ1uoXVgV8Sw2sthdfWR9dRPY4hlc2iV9QsoYAxsJkGByIvtfkYLyAN6mB4JZUfw5mdpFwNQLWGqQY555CvpbBlalE+IQAeZ4gTJMnb1wZWzIkUx5kU6wwLRDATYAm5BMcEnY45UzSrUqNASpuoYLGm1gQTOoTYWg74WKpUzAprVIKik20lixmQ/zzb2vO88YKz+ecaqbCxRAIgy0L+IEi9zPtizIV1aoChCtUKhomQTNgYJIkxtBHO8X6mRFqFFqFAZGkFSZF6neBJ2vAvEgs3ngaVJ4FmXzbF4qMXUFjDGZcqV33NyOYwX/nLQEIgqBpIkSoFoJ+XvqG88bYr6flVqt4laoyktchZPDTO23qItvggfDaSYq1IkwdAIAG0kMfTYWwspQTpgIlGZNQu6C0gktTYQI0mD+Jj3C774uq5y2qp5oNNmMqSHhtKiORB7x5ZiCDQnScwroKdiplSSANQ4MiJm3OFmay7UnZDMizfttvvOCtrwgqjRUAKgSoRqJQqfMRaCtxBi8XvFvbFVLSNNJ2amykXF/Ne8GLk6ee9+AH0zPaVN3PIUT6gxY72PuD6Ykv8ANaT84MDfaRDGTNuf1xNwq0xaNA6JKy4nUZKkKGkn6Rqvf1GGGXrDTqBsGMyYMEbW2M/ithZlc4AwiCDOmBxHdud2n84Bh9kFQh1IYhtILKzSDEgq8AQQQRa0cY5JquQJF/QaarWjZoBIe0AjUdLCQfvycbinVpgR2xg+j1PDqrS0tuJ2Kj1NrG21tuMfRaVAQMdvjO0x0fM6dcodLkm24gbRECJaNr/QcYX9QpL4R8xc6h5YCtqa5tEiAJABMduQ6+IunadNRZ3YEQSDIuYHtBPY4QPmdHlUpBBYbDzAzAaSReDAv5ccnq2ysHDyUZvIioEWDpS5jT5bSTMSTMSfYWnHvACOqIGJeJY6WIAkQSLzuLxBtYjAmYzmmizK4JqcEzpF7aSZkqBNt/ypTqtNFpuCfEVtIEiAvExzuTuASOQcVUJGoJzVGnqYMVYiRAt3BiwmAPw9u2Bf41EUU1mEHiNaJbZRAIUxK+pn6YG6tnAtcEXBRNUyZsCTxALXibGTN4AK5D8ZUqhMrY3FpCmLkKR7b4tGCrJhrmeqN/LCAKGUEwLi0EAG1pJEA3jFGY6m2h11HVT8wJNz8sfUGQRtf0wH1HMBKgZGMqdzE6ouSLiT3kzvgHqNI0wpD6tSqxIFhN9MneLemGUEMotptdDWnml0ipp1IPKwMDzHlTMg7/T3tOnV8afIqKwZGIEQF8y6j9FkmflPIGMyMwfTtht0bq3hK44ZDPJJgiB/pkGJ7fTFHAQFfNAESBtH9g7RP5DEqfUVh9SySBpPZgR5o5Om2BawB2P5cd9/yxUdsNQ8XWQqlniAQBMmTO1trfe3tgir1XUE1CWUQJiAouF9pJtHpPZdOOscGkChn00Co6qTAJk9zabcTaPWcMz1LST4lIHWS7WIOqbHVvBuYk/N33UZHNpSq02knSQZA2vxe8C+wk2xfn6pq+JW1CVIEAbiDBiwAtv3bbCONvJlFvCC81mCgUfKzXBWICNaFibaYv8A0wa3UWLFUJHhDiCCZO82K7CY/LGUo1ifvOC6ecZWkGDe4jkQZnCuADR0erTSU1ALtoJibaSC1zExGx72xLxUqlQ4l6bBDMmQLL5iZHIgQLDbCrKFTRcS2qBGnkdm7LMGLzHEYnlMgVckgRoYqxnSYBuv+vYgeszYEYT1xQUrdIe5Okp1CmymBqAsdr2MaTBa8HY848MqtZGPmUt5WUaRMRuNyJA32JF7wVfSOp6KVVz/ANTUNyYMhpBHqYvzYWi/szn0C0/CJmQ3mgw0xtyCPqCBwRiXrlbo2Ux3k8mnhim+rycQoIncAgbf9pPcWsMMqVNF0lamoAWCCZQyb+UEX2JmAPfCL+K8yOGkvA069jE2gmAfMDPJGGNHMh/NKkgwpVRfaSNJuZ59PtCcG+RWxrl8/wDzkMkDWLGCCJiA4Ejc7yBe45+iVOoIpgMrDgzj55kuga1y9ZMyFAZmdSJJGqSqyLdjsbm+Hz1af+oY7fG0tsR6pALdTLAqxkEQcZbr/SQlLVRDEgiEChovNrTE8e3Fsa3/AC4AmWCgckjFJqUBvU+wJxaSix0vqs+ddQ6PWRbqdPhiTsP9zPF427YAy9BJ/mWsYEkEnjvafTH0zMVMu6lWOpTuIYfpgLL9AyJOyezkj7arYnTsGxnz9TrKiSSBE7ggbDawEDvhxlMuysnnVkUEwymylRqJ0zCiAL8mIEnGsHwvkvEDlqMBdITxF07zNjJP1w0pdNyTQD4DRYeYHubSfU/c4EkF6Z8i60iio0MGJCmV2kgFgAJG9o4wszNGwYBgu0m4nmDtyLeuPu+T+E+mqSdFJiTJLuGEzNlJj6R/ufX+GMjXZWKUjokKFIgE7+UGCfcYaMqMofT85MlsG0M8fBNKN21SLHaIJiSN7T3x+ga/+HOQqTqy6ybSJUgekG2EHUf8Gsk4IpVXpPx5xUAPYqYP54bcuzJSjwfEgCMT04d/E/wjmMg+mugg/K6yVb2J2PoYOE6LxhuRClRidUwcTVcep0WqOFRSWYwABJJNgABuT2xjFRbHWQwO374+mfD3+ClZwGzT+F/2JDv9T8q/TVje9L/wyyFHagHPJqsXn3B8v5YG5B2s/PuVyTPIQTALHiwEkk7C2JpQ8p8pB78Rzbnm+P1D/lNIIaYpoEIgoFULHbSBGK/4NFUKEAUCAABAA4A2wN1h2Kj8/fDxQFm1IDKqFckzIO0eadQXYc+tu1cqxUaqnymAoERJJaeQwJI2PAmIx9I+KvgdcxmqNRUoimD/ADY8jETJssSY53v6YJqfDOUUKopAqpkAksJ2vMzsPsMLtbyZ6bXZ8iy6r5VfUFmWkxPrEWiT/d8VtlpMJ5hNjf8AP8sfXK3w7lKkBqFMxwAV/wD6xgRfhOghJSiL+pP0HphlBiU0fO6+UrU1Dshu54mbXEnfeBvF+cbnpvwpTGk1KgKwCBGlg0bki398YYPk24XFZydT/Tii0U+QOq4DKnTUMBagHGKj0P8A/IMVUum1uFOCDkK/Y4tW1UmK8maznU1Jcaif5jASS3lBiJJ9sAp1EcX/AL7Yll8kq28QSZJlh9bYuWggj+Yg+o/YY4LPR2lVfMIGOlgR32JtO3vb6Yia87nHKnWaVPUlRAd/OC8jtIDCft98S/j0X1A/FBgjuOcbcYM+H1R81RpvdajaSJjg3tEYraqt4YWZlI3IKn7HAmZouaiVEZkZTIZQdzN9pFsWdPyKozEmSwPf5jyfrfCt92aggdSK+uJ5jrBQjVF1DbE2P74Hr5kpp8xC6iw0gzJCqbgzsBbBWUpNWBd/oW32mbz+uM2GrCk+Jagn+Zb0YxEdwcXZbPhSCCrAgGVvveMep9EAvIIMXOox7C8CPWMMcr0cCLgR2I59I/fCSmg7Secz1OtSNJ/Mh3QloPO0/XHyb4m6QKFaEvTa6+npPcf0x9hTKqYg9v8ASfva+Mx/iJ0ceBI3UhuPY7e+3pjaU6lQmpG0fMLY+if4c9G0r/EzDmdEGCq7Ej3jft74+dMsHH2f4e6f4eVprVsVA22gbW5MR9b4trSpEtKNvI+y/WKikTUJMxBYGbE7E+n6YYf5+4/Cp+sfucZJ/iDL6ggpVNZME3j6eUf33wY9VIuTHbzT+mObfJF9i+Dir8YAG6R/7/7Y4fisMpYUzAsWLADv2vjOVsqjLPO0EG/sJwr6gK60TSpoQpaTKvvAG8emKLUb7B60aip11W/AJ/8AP/bFOZzRDQPD2B3Lbid7Yx2XytQQGWCf+7+4+uLEbQxGkzN/f3GKb5fTetfDUitUP41+mn98THUHUEkggRuveTxHY4y3+ZJq0Fglp1E+WOZaCB/xizOZ3LqpY5ugSLgLV1MbcBVJn7YG6QHCJom+JQu6Kf8A+QwPR+MVZ1RUALMBzyeLYxuX+KndQlR2YbgsxMQPUmbTi3+JvKsQRBECfa0YfcxfXE2WY+K2R2UBDpZl3ImCRMR6YFqfGrzcUx7scY5szUQEnRUYndiyi/bSRv6nFdGq8edBq5v/AM4NvsG2JT1/rzrmKlOi+haZ0ykrsNJ2E7yPe95x34breOXSqdRgMC0zGxE+8YcdK63ljqWtktLMNOrQpAnvYffA3S+j0qdZnViLmF7KTt7f0xJyxVFFHNo7m/hikVspJO8GD3tiVHJugASlEdyT9yCMOA4B+YRFvLMH7/0xxq5BiFIg3EzP/jfCbmU2IXSSRqp7+pHtz5ucWJQUtEW3sYtzvtf9rY5S+K6SOwemXg7+IV+4j25w1ynWKVUkINI0yRr1/mwxm6zQEUrlsuxMgyBcTJgzEwYxa/8AD6QurSV/8RMxbm3974a0MjRkys7bwZHpiyp02gB8qryDA3+gjfEnJBMxS6hT8Uq6MoBsxO/3AHrbvzh7lEocPG/IPrt+2I5jo7OoCVSIvIRb8QZtBnsMSyfw8tNRNNXYD5hAJHqLR9IwW4tAyTq06DXNSoQf/KPXfjC34lylL+Gfw6hYkTB/ee29saGnAkijFtwU4mAb/wBzhZ8SZlf4d/IVaLSPUbkGPthYfsgvg+Pml5wO5/oB+mPtFPpQZFl227x+n0x8fqLD34ZvyMY+tUuo0tKgn9r8Tti/kXgnpdli9GVJKsbbC0/njp6eb+d+CfTmO2BWak0aY7/bs3pO89u2Ljl0KgwBt2H6XP545sli2jktDBgxMGdJ5tF77RzgDqy5ytZqwAJ2Wmo/O5/PEq2Wor8z6f8A37fU7+uIIKXFQRA7m0WkjuCMMgMz7/DTky1Zm9dUenfBmW6EFWA3eJI/LnDN6VIW1oDMQT/W+ICgCfK1IiIgN/QQeAPrim5gpArdHgGSDIgyRtaRMTeBjOZj4HBbVJgX+YQca18mdtVMdrjf6jAi9KqsxK1gY4hSPaVM7d8NGTXYrinyZZPhBlIhiQNtgcN6HSmAhi3vI/vbDpMg0EEKfW9x7X/XHKnT2I+X7bfnhnOzKKRlatR0qmnBNMRDBVaDyQYmJ4x3OdSNMhdDG0jzhbEn/sONE/S5mU2Hv9bfQRjLfEjhKoH/AGA3B7n0wbA8Glq9Jo+GaiV6j2MA0gLi9z4hj6DjCqnnolTBDRANwPaIxyjn9KH/AE6Z/wDaQbj0uPqMDBN72/L9f6YVf0IZR6g/+khb3Fu3cnEDUmzFoF4sftEYpU7yPyxbTqSTYfa57xM8+mAFFFPpNK8qY5MxvhjkKi07U7cT6cScD0Khi4a/P9DFxv8AbEjrb/VAtAtb9vU/ljN2FKhrTzg8QOXOocBiPXaQB+eGidWMAm5kjbbgb8f0xl6RKt85J58zHfv23wQapteDySZsL8jE2hjU0eqQTLGPUQP2P3/LE6/UVIuxF7ESvPfGUoZskaQ2q/1+lv3/AN7KlVh373Ppwf3wlGwaMZ0hrOYAuDb0uSbH7X98LPifqINLTqJ27GYPJJncW74X6jG77SfNaOfST33wsz6kQRuTJv6W0/cDDQX5AlhGbzbecn/ub8yf6Y+h0OuggCbAC2qD9tiPpGPnmbRi0bsZH11H/nGoy1NuWg3ER9j9e097YvrUS0nlmj/zMknzzwZMAC19v72wM+fAEalAI2It2MX7/phWlQyV/VvXgieR/wAYkoN2aAAR5gDPHMGT9cc50DD/ADAzdrDkTJ+pvjxzmrc29gs/+Vr9/rhZrDGVmSwuXAv2iP2njFlOpbyjkzebc7Dm0egwQDJKnaLCNxt9v+MVVahJLA24vtMbNp+mF7tcR5TJ5ieeNgNtjtifjGIjS07bzMfn22wTBBrPJPsfmtMbxF/+cdPU3XZQPoI/3wG1Yndgo/ucdLT+IH1sd+Bc4ZChB6pUMm32j9O2Kz1WpyDv+nub4pbMwdz9lj9eO8Y62YWJBtvft9NzhkAm2ecLIIG94+/IxiuudUNWsWN48oPoLT9d8aupmQZvb0v/AF/bC58ghMwTN9v98UjSJzTfAnydSpqvJkR9P7GH1AhVEyDYbCZ277YGpZZVMrM2tPfv/ScWHLat/wBon1+/+2BJ2CKouNTmSI47nb6YlTVokXAtzH19Ppj38EL2IiAYHfvBMHFoyK79p44P0P1n1xOyiIBBF5Cj/wAYFzYCR+f/ADaKRIudMdwDafe8xisURsvreY/a/vGLAB8uwO8sLne8SYwts1lqpeVkwL8f3/SMcGXDGQCYG9jzewF/bHaSRPmudzqPPBIFu3qMXoQLqbQAZNjaLfWMTk5LgDbO0unN8wBPa8RbYxN474vbKaNOouZvpUFiDaASSBzvuO18BLmdMyTUM7am2PG/G+Ba3Wnt5YERtzFz9SL+/tidatib2g/wQROtlgD6b29JjtzhZ1E/JJ1aUKEkzcm/r9PbEa3VmAiLRJHc2EX9pt64W1eoXJI3549x9f0xSEZ3bIynJnVqxU1ETafSeJ9Jw1y1UsvmOk7mJjVeCbzAna/edhhOcyLRG2/tb+h+oxJOoSrAX4j6SPzj74pJSfAFNrCNQoRgGDQNPqomN5J2JI/LHlo04EBifNIJIm57kmfrc9hJGbXNuRBnfYx6Tf8AvjBC9QeNWkso3PE7GY2/3xB6c/pTfIfPUy4UAlpvJZuR6T3BvGBamYUggNe44IItGphHb09sKszmNR8ogdo/U+tvfEaMgDTAJAIjykSPsdjyMPHTazY6kxl4OkALY3MDWTM99r7+x9YxUtbSYMmIsVkX9bxv64jlx5vMZsOReY7DYRvi4hRcgrTF4WSYsLBiAe8ThylkXfQLAid4H939/wDjv8SwLENvHYn0BP3xpst07pL07ZqsjGLspUiBMEBSsR/zimp0LpgQucxWIGklkOokGdJOqmN9LW4jBTrBrMq4UENwQe+3t6Y9rv5WLDuP00mCLYK63RpUqgFEuVImajLMWYRoMbHmDbA1KixHzADtBPabgxO+KoVllRgrdzHm27bReR7DviRosex+k/vit6aniO/lgfWZn7YspiLSTfeP6DGCabpPxr0yrpRsjpcxZaYqSRGxnUftJvM4e5bM9OqVf5VLTVHH8LUJXiWWNK+5HIOPi3R6c16QH+tTyYAOom0nji+PqfRuo+YuwdalTJ1KVdilSHrKPBpaSFMhlBcnbzLh3oJ8Mj7TUJnMgKRbwUfS2g/ykUzZj83AkNYmPywr6xUy9agKlPK0V1FlBsrgr5QIECZ97dwcB5euKeVCoPMr5Sr5aVQEnXOYDKynU4EEmb7gCLuq9ZGeuVphya/iQ6uqvTNPQCkUydYbcWbyrvsZ+lpcjexfD5rVoghdcoGO8QLxaeb/AK4gayKfmAPEmP8AY2741Vbo9N6T6aLKf4aj4f8ALc1FzIJ8XUY+UidzpIIjFPRuj1mo1adSiAf4Wq1JtFtWsQWbdawA0qBEje2D6s8h39iJgvFwLggT/wDKf98BM5Fz5YgxM/dTx641eSyJWo4KIqvkyBFKqq/xBSFgOJDai2prCTxiwZRDl/8AoPByRQ0/CbxP43WIfVpmNzq1Rpt6YK0jOZkalQmZgf8Atf6fmOcVs6hRJ3JG/P1x7M5Flc6wVIAN5W1t59IO+B6dK8Eqe5k/c/rhaGOV6IO578/0/TC6tQ9Y/vvg3aVIgz3k/nx/viBpkWIG+5j7Dkfr6DDLAtIEo0pI7Tv78YOoUIN7HvBHB7f2MRywEwSVWbsq6jB5glQe0SMafL5PphA152v6jwQt97/MN/fGkzJIVUqQIJkDTfzRsImDO32xLLQANJJ9ddhuOBtPrbGtXovSCP8A7itPy23tuI8PEcxkulqjKKmY3W6otztYlBIk3E7+wxGylIzDUl0i4uNxcAnv+wt+ePUlmB8pNrC/1HIkD6YrOYioxpqDBsxiYF/Mq2k3uD9sSUsWuqwRsLQPXv7GcGgli1UJsJI32n67frj2bVQDAEMCd4vbvzPF7HEHQCVAAnmDJuCAO/tjmazkKyx8isu0wZBMTEH6fpgKOQCV87ERsSOedyftAxOh1E+Gy2IhQfXSzEfreOPbC2pW2F7SfyA/riVEHTaxmDzY6mB9hfHVtwR3Ggr5gEqSALlovYEtAFthtefrgym3Bg9uPa2FFCqIkSADstzBAtHfYf8ArhhRYRzvsRG1v6Yk0UTCS083/vbj+xiDMCbvHER/tiAeZMgr2Go+0+vFvzxF8weAQPQR/XGCZPp1SkKqGspNIEawphtM3K2iQLxzGHPVOk06FQZclA4c662pmQK5HhkACQAhVyd/NtKmUXTMo1aqlJNOuoQq6jALE2BJtcwL4KzXUmr1A9eakhdenTTJVRG6rAMBROk7DfHWciZqem/CzO70NSCo1TQQUexDvRUyBADHk8RuThx0KjSfLOZ0VFhR5TEu7MLiTsh78+2MinxHX1+KlXSXenMhXhqXlpkagfMiyARBMnucOOh5yqqU2Vguo6Tp0TqpS6OqRKxLAG27gW2hNLkrFsKzXw+qmrqamvkNXUVf5DXNAwsHzB+8GI9cTpfDqUmqCoabALm1LKHOirl1DGAYncHmZwqPUsy9Q0y6AOPDErTUQ9TxdJ8lh4nm98czHVcyHqK9Qaw9fVKU7vU/l1tlghtIB4tjfiF2xrS+G7Afyn86trlwTTNA5jUA1gDTBPeRBGIVvh1XP8t6Sa6mhV8ziWpeMqzBE6ZUzswIOAa3UMxSFOa0mppqqVCEQFegBcTAUOmiNMTbvTS6zmEI0uoC1A4ASn5WC6AQIgeSRG3pONg2QnpmSapSZwyKslQXOkFgniEdlERc8sPoW+TpnNqugBHoat2hWOU8eQQdVnvBm1sI0qVUQw6KlU6tJ0NGnyB9MEodwGEEwY2wZWauvh19SMXpkAhU+RQ2XIIi0KNG0xHvgYNbZIfDNRmIWojeRHQgP5lek1YTI8nlUiGvJA9RzIdARKjLVNMnwKrMkuGQjL/xCNbcfKDEiZHrj2R6rmWBFNx/Kp64K04C0k8PygqST4TFT3BgzGBa3WK4C+dYCGkTpQkLoNPSTpJPk1KJuBIw2AZYenwyddRVcHQusWeChpfxAIkQs05sbzI9cAUuiM9LxNSKp8TTqMSUVWYBuLMoAO5kD1sy3xFmdSgvaY+RNvD8G3ltNIKhjcATimn1BkUoG8pYuJCmGspKkg6SV0zG8elhg2RlX6K1BK5epDUlp1ECq0HVVNOVMQVI2ZbXU8QIdey3hvQk2qGJljLCoUdiGAIEwQAPlC8ycKKnX6wUxUADLpgKkfOKkhdMKdfmkCb45W6xVqsDmCSRFVPKifO4qEggCz3bkSxPu21PILaGtXodRDVYVkK0xWDwG+egUDrBXsysDsRPOCa3w+9PUXqLClxOtkDlEWo0Ex+FwACLm3uozXxFVq1nqIdCuasU9KEAVv8AqKV0gMSNIJKydK9hivO9ezAqOtWodQaW1U0JWoAEYi0o0KqtpiYE7Y22JlJmmzPSzTWtrq6DSRXWFMMrP4VnIgqdwymPNfnAPVukPSAllK1C4DHVKkNoMgqCBzMCQdhhfS6vVYwjkhlaQtNQIDeMSFCwp1AvIFiO2Bsx8S1XZWas2pWNRCERYdmDlvKBu41c3Pc4Xauhtz7B/iDorZdllgdaFgYYWDtTIIaCPMht2I9sLFcrcGDB/ph31w1jSpPVZWVlY0ygQAK1SpqUhVEfzBUMXgz3wnp5ZnfSsAwTLEKAAJJ1GALD+5xQmyeXqQeb/wBi3bDzLViFiItMf1t74QdNyTVnKoRIV3gnTZFNRo7nSGMYvy2eiJJPIufpecLKI8JGpRZGrykjgahc+sQLcYkuan8LfkeMLXRqRUOQfERXBU6vK4kff9sdPUrnTTBHdlufX5hiLTKqSM90DOpSzVCo5IVKqOxAkwrBrDnDnN9WoNk1oIzNUHgsNSRBUVhVAIsAdaMDEnT5jIAGf6RkfHqpTnTqO8TAALGByYBgcmBjQZX4VR0SqtWoNa0XjQJirmHy5HzbjTI7zFsdpxWGZX4lSaM1H0rllQAIP/uBCkk/NBS2oEXgG04bUfinLo5ZHcCnWzNVV8MqCtR6b0abEXChgSwHAKizE4znWPhtKCFjW8w8RkXSfMEzDUCLfKfKz9gLbnBPSugJUpiKpD1KKVBrUBRqzIykFgSfmIbbaZwjsdUMavV1p1qpLOCz0qiVQoDMqsWdSFPl1gqd48sGAcd6p8R0nR1SQSagIZGltVdqy1FOrSDoKqbT5SBKtYTO9J1Clpcy1Z8qNa6YamyLJEnynWp7iCLxJLqdIWpl6cFgKb5nW/horEI9FRrM2UFiBqJMsFuYxOnwUbXJVleu0/DporMtQU6Y8QJJGivVq1FHJDK6+hNODYziXWuv06lFlRChLa0UKyhVLVW0uJKtpDgK6gEj5pgHA1HJijUz9KoAwoU3AZVXUCmYpJqTV8pILc7Hm2C818MeGzA1mMDNEwg//YpJWG5ka1eCDOlhyMZpmTRflfiCgvheapCF5Y0vwtlhSIMGIFUTAAEQbmSaV+KwtNVqs1RxTrK9MrCu71S6vOwhTMxPFwScerfDlNHq03rFjTFVmCoT/wBOkKwg6gsMAwHNgdmtRS6NSGeSm5d00FxIG5oeOoZdRFhE3uR2ONn4bATX+JKRNW7FmGa8NigUhaoQUqVjYKVaTsJtN8XVPi+iKxYWpsxZEFN1ZFZqbaBUDkgqEOnSNG8iHIAOZ6RRK6g7io2XbNQtNFUABpUBWhZKnYR9sWr8G050Bm8U5laQcrbS1AVrrq+aCRA3IAtOCrA8AOXzbNmMoVqlhrU6SqqUBrtCkrYyPMTb5oiAMNepdZQLVo6mFVTVCV9N0BrU2VB+KNCuJ/8AyQPLOFVDoYc5VabgDMqXGoCRpZ1MrME+Rog3kbYr/wApRqTulXWRT1hQoDHShdoLECoFNm0SQPNHAyT+GdBnX+vJWpmnSlFetWY0igA0OabIARazK7QNtUd8d6b8T0VqUqlSpUbw6eWRk0SIpsPEEzJ1KARBANw07YU9O+H/ABhlwapWpmSfDhCVtWFIhmBs3zN9FG7CJ5ToFHwWrtWqCmaRqf8ATUvAzCZdpGsDdgwIPDDicOkxW0MKfxFT/hhSWo0pQZANBA8Vcz4qMDuIpeUHcbbYPzXxJRatUqHxHU161Uhk/wCrTqIBTpNJtoOocjzEi4wvofC1KpmAlNqiqUyt2CkeJXoiruW7gnSJPzRAXBnSeiakekGGuqMk6sVBVBmKigBXPmPkYAjYmRxgOwqhd02tToZhWVmI8MqzopsalFgfKGvpqMNj+HB2V+JKA0F0aoirlwaZQQr02mpVXUbl/MY3PiENECVmYydL/wCnqPUYUqzOpYqNSaH0MxQNBF9W/DDcYvq9CP8AErlpKPLB5ghSutl0x80oobi7DCZQ2AtviCn4SU/FqNVWkKfj6DKkZh6xiTMMjAf+kGxnAuR6vl0zdWuUZKbVldEVQw0eKHZDER5NgCF4MiBiGY6XTWh4q1iVeVXRT1fzBS8XS+0iYWQCD5m/CRhh1/4epvWqPTLKBVqKyqihU0UBXlfMAqbgkwBv6YOQOgLK/EdOn/DqKr6KdLMI8U/xv/ECkw5IC1QN7QR2xZS+KsuGpFg2pGotWbwx/wDUqlMq6N21H/VvOo3EYuyHwytDMgO3iKzZiko0Ag6MuK0tqPlPnSIv5SfdFm/hzw6bsKktSGXLggaT/EU/EXQ03gWMi9yLDD5Ewc6v1FHNDQTFOhSptI0wyghoncevOAhmWGxI9jH7YpWnO8YKTK2+b/4nE20US+CWgG1ArOqRGmZniIvM4fZjP52oE0pWVqVPwmZPF1Mupq38wybyxbgRFrYW9FzpoV0q6dYUmVkXBBUwbwYJIMGDGNB0/wCNVpGmStZxTr5aqLovky4qAJCgAT4lt4jmbXIGfGczFVGUPVdZLusuwk3LMLjjc9sOV6fmDWo5VKzv4tKlpAZwvh1AtUKy8KsyRcSJwN0L4gGXRlCsD4tOqjro1BqYcAHWrAAh9xcEczgvL9bX+Ky1fQ2mjTooVlZY06fhyDsAYBwHQysqz1GtqbU1WooCw7rUAKk2J1/KC0i+5B3wUWzhcLqzAaDImoxhvKTF7GAD3j0wZ074kFOmg8Ms9OnTpiWGk+FmRmlLCJv8hE+3bB3TfiJC7MXdQGQ0wxpKyHxKlTWPJobQWNj5mLkxxiWL5KX/AAQ1BVV2qtUqjUSGqS973BY/MZXYnj0tGjnaihgKrqCSxGtvMSNJkA3JUwZGDn61TE0zTd1NOllyZCBqdKqHDoDOl2VVsbAs5vMBTUQSfw3tcWA2kReBHGEeOxl/gbVauApFeoyqNIio0aSIKC9hFiIjbFdStV1K/iVC4GkMGMhYiNUzEW32t6YGWsZkHtE/tzi9qMzNvrA9J9oPGFtjUi+lmao0MajalBVSXOoLEFVvZdxAHfEjmKzAaalSTBI1tcr8pO8lRsTtaMLmpWkyebH85wXSz1Qi5lRdQWj7xvgZ6Djg9VNU+Zi+oXk6pEbebex7EYUZvqlbzBqtRg3zAux1GI814NoHthnXzD3M78AR+mEuYJnb9sU02xJpEaObqhdAdwk6ioYgarXiYmwv6Dti49RqnVqq1DqXS0u3mWZhr3E3jaceyeRq1WC01Zz2UTh3k/8AD/OVTHglJ/E/l/3P0GHlNLlk1FvgU5frVdYitVEBQIqMIC3UC+wOw4wanUqpp6fEqaAI062jfVtt81/e+NRS/wAJaoAPihjIBARrAmJkkbTO2C+qf4WOi/y6kxdi/lUKN73xB60G8MooMxa1i766v8wjiozsCLyGIYNuSbEXOKq9Vmqa9bayQZEgyDaDxHEbRh10/odD+YWra9AJhAVDWJADMBckAbczifQK/gsRUpVQrKPPTVdQBuCCymFI5F8HeHaBvSzfnJGYE2dgahDabebgxtf1wKc7mNU+PVmZP8xt40zvvptO8WxvOoZtcrTU5akzkgkk1DNvXXJY9tM25wjzdHqWdAVcotBTZi0Fj7tUlh9B740Zt56DJJGbbq2YUyKtUG0kVHvpGlZM3hbe1sUvmXKhWZig2VmJAjsD9du+Nr/+mdWINVAeYlvpxgXq/wDh/Up0tSMXYn5BTYkxeRBMD3xlqJ4sGxmPVrzuNr/7YtSs55/v7Y9VR0JVgVZTBEQQebY6tBjc/v8A0w4qFjr9IxPy6Qb3/XHsexUmSVBcc4KpURAmb7R3x3HsTmUSC6qAHTBke3ubziinmlJJBI0zaOeMex7CRVhsnUqMbmLfe9sRCkCTtE3v6Y5j2AM0QeuNJIBKi5gxjuUroQpIeCYNwcex7FdqoVPIVm84FWR+OwHJHJnaPTA1SqBAJYnttHp62xzHsKkqHk8h1CmW0hbkzAttzef7jEsl0PxpY2UELvcsZgD7HfHMexHc0FpWbj4PyC0zoQAPck+nqef72x9FyygATc9zj2PY5NT9iiI1upqCV5ETMwJuOL2/5x8t/wAS/id6zChTY+GyKwAlZm/mk3x7HsV0VchJ8Ga6DlcxSYeXUobVo1ACbe4NuCMfWOn01roCU0Ruv/8AkwbY9j2H1sggGr0FOVBHYx+u+OplwnlUafRYGPY9jnZQ7UpbYwH+If8AGUk8Ra2lAY8hIaCY8zSNzFlAGPY9iuj+yEnwfPen19R80s29+Z7n3wZUzJJsPTHcex2TwyMOD//Z"/>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2054" name="Picture 6" descr="http://api.ning.com/files/zOSdy0dXN0FeOb9TAkJnjS0lO9RT5F5OlSoF6PAmMSrFGs2ao2U1mFvrJjdpfOE86C8LL7g6GZuz4gXuTaF5jr4smGPDqgDe/frut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4088" y="2348880"/>
            <a:ext cx="3456384" cy="41700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81975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936104"/>
          </a:xfrm>
        </p:spPr>
        <p:txBody>
          <a:bodyPr>
            <a:normAutofit/>
          </a:bodyPr>
          <a:lstStyle/>
          <a:p>
            <a:pPr marL="0" indent="0" algn="ctr">
              <a:buNone/>
            </a:pPr>
            <a:r>
              <a:rPr lang="es-CO" dirty="0" smtClean="0"/>
              <a:t> </a:t>
            </a:r>
            <a:r>
              <a:rPr lang="es-CO" sz="3600" b="1" u="sng" dirty="0"/>
              <a:t>La Simiente, La </a:t>
            </a:r>
            <a:r>
              <a:rPr lang="es-CO" sz="3600" b="1" u="sng" dirty="0" smtClean="0"/>
              <a:t>Semilla</a:t>
            </a:r>
            <a:r>
              <a:rPr lang="es-CO" sz="3600" b="1" dirty="0" smtClean="0"/>
              <a:t> como símbolo</a:t>
            </a:r>
            <a:endParaRPr lang="es-CO" b="1" dirty="0" smtClean="0"/>
          </a:p>
        </p:txBody>
      </p:sp>
      <p:sp>
        <p:nvSpPr>
          <p:cNvPr id="4" name="3 Rectángulo"/>
          <p:cNvSpPr/>
          <p:nvPr/>
        </p:nvSpPr>
        <p:spPr>
          <a:xfrm>
            <a:off x="323528" y="1772816"/>
            <a:ext cx="5040560" cy="5262979"/>
          </a:xfrm>
          <a:prstGeom prst="rect">
            <a:avLst/>
          </a:prstGeom>
        </p:spPr>
        <p:txBody>
          <a:bodyPr wrap="square">
            <a:spAutoFit/>
          </a:bodyPr>
          <a:lstStyle/>
          <a:p>
            <a:pPr algn="ctr"/>
            <a:r>
              <a:rPr lang="es-CO" sz="2800" dirty="0"/>
              <a:t>La semilla contiene germinalmente todas las partes de la planta futura. Puesto que del grano de semilla sólo puede brotar nueva vida cuando la antigua envoltura se rompe desde dentro (simbólicamente una muerte), la semilla se convirtió no sólo en imagen de la vida y del desarrollo, sino también de la resurrección.</a:t>
            </a:r>
            <a:br>
              <a:rPr lang="es-CO" sz="2800" dirty="0"/>
            </a:br>
            <a:endParaRPr lang="es-CO" sz="2800" dirty="0"/>
          </a:p>
        </p:txBody>
      </p:sp>
      <p:pic>
        <p:nvPicPr>
          <p:cNvPr id="3074" name="Picture 2" descr="http://t3.gstatic.com/images?q=tbn:ANd9GcSJytS_3WIVwGlw9EbvlDsqFw5yjwoSGLzKzh-c2rPoG8-U0eN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4168" y="4149080"/>
            <a:ext cx="2466975" cy="2279899"/>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t0.gstatic.com/images?q=tbn:ANd9GcQ3q5Y-C3C1QT66p2-lV5V_XBn4CiMtvqGISlR04eT6DF0EilkWW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0152" y="1556792"/>
            <a:ext cx="2610991"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70719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3076"/>
                                        </p:tgtEl>
                                        <p:attrNameLst>
                                          <p:attrName>style.visibility</p:attrName>
                                        </p:attrNameLst>
                                      </p:cBhvr>
                                      <p:to>
                                        <p:strVal val="visible"/>
                                      </p:to>
                                    </p:set>
                                    <p:animEffect transition="in" filter="circle(in)">
                                      <p:cBhvr>
                                        <p:cTn id="12" dur="2000"/>
                                        <p:tgtEl>
                                          <p:spTgt spid="3076"/>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3074"/>
                                        </p:tgtEl>
                                        <p:attrNameLst>
                                          <p:attrName>style.visibility</p:attrName>
                                        </p:attrNameLst>
                                      </p:cBhvr>
                                      <p:to>
                                        <p:strVal val="visible"/>
                                      </p:to>
                                    </p:set>
                                    <p:animEffect transition="in" filter="circle(in)">
                                      <p:cBhvr>
                                        <p:cTn id="17" dur="20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976664"/>
          </a:xfrm>
          <a:solidFill>
            <a:schemeClr val="accent4">
              <a:lumMod val="20000"/>
              <a:lumOff val="80000"/>
            </a:schemeClr>
          </a:solidFill>
        </p:spPr>
        <p:txBody>
          <a:bodyPr>
            <a:normAutofit fontScale="92500" lnSpcReduction="10000"/>
          </a:bodyPr>
          <a:lstStyle/>
          <a:p>
            <a:pPr marL="0" indent="0" algn="ctr">
              <a:buNone/>
            </a:pPr>
            <a:endParaRPr lang="es-CO" dirty="0" smtClean="0">
              <a:solidFill>
                <a:srgbClr val="FF0000"/>
              </a:solidFill>
            </a:endParaRPr>
          </a:p>
          <a:p>
            <a:pPr marL="0" indent="0" algn="ctr">
              <a:buNone/>
            </a:pPr>
            <a:r>
              <a:rPr lang="es-CO" dirty="0" smtClean="0">
                <a:solidFill>
                  <a:srgbClr val="FF0000"/>
                </a:solidFill>
              </a:rPr>
              <a:t>Gen. 1:11</a:t>
            </a:r>
            <a:r>
              <a:rPr lang="es-CO" dirty="0" smtClean="0"/>
              <a:t>.</a:t>
            </a:r>
            <a:r>
              <a:rPr lang="es-CO" b="1" baseline="30000" dirty="0"/>
              <a:t> </a:t>
            </a:r>
            <a:r>
              <a:rPr lang="es-CO" dirty="0" smtClean="0"/>
              <a:t>Después </a:t>
            </a:r>
            <a:r>
              <a:rPr lang="es-CO" dirty="0"/>
              <a:t>dijo Dios: </a:t>
            </a:r>
            <a:r>
              <a:rPr lang="es-CO" dirty="0" smtClean="0"/>
              <a:t>«</a:t>
            </a:r>
            <a:r>
              <a:rPr lang="es-CO" i="1" dirty="0" smtClean="0">
                <a:solidFill>
                  <a:srgbClr val="0070C0"/>
                </a:solidFill>
              </a:rPr>
              <a:t>Produzca </a:t>
            </a:r>
            <a:r>
              <a:rPr lang="es-CO" i="1" dirty="0">
                <a:solidFill>
                  <a:srgbClr val="0070C0"/>
                </a:solidFill>
              </a:rPr>
              <a:t>la tierra hierba verde, hierba que dé semilla; árbol de fruto que dé fruto según su género, que su semilla esté en él, sobre la </a:t>
            </a:r>
            <a:r>
              <a:rPr lang="es-CO" i="1" dirty="0" smtClean="0">
                <a:solidFill>
                  <a:srgbClr val="0070C0"/>
                </a:solidFill>
              </a:rPr>
              <a:t>tierra</a:t>
            </a:r>
            <a:r>
              <a:rPr lang="es-CO" dirty="0" smtClean="0"/>
              <a:t>». </a:t>
            </a:r>
            <a:r>
              <a:rPr lang="es-CO" dirty="0"/>
              <a:t>Y fue así. </a:t>
            </a:r>
          </a:p>
          <a:p>
            <a:pPr marL="0" indent="0" algn="ctr">
              <a:buNone/>
            </a:pPr>
            <a:endParaRPr lang="es-CO" dirty="0">
              <a:solidFill>
                <a:srgbClr val="FF0000"/>
              </a:solidFill>
            </a:endParaRPr>
          </a:p>
          <a:p>
            <a:pPr marL="0" indent="0" algn="ctr">
              <a:buNone/>
            </a:pPr>
            <a:r>
              <a:rPr lang="es-CO" dirty="0" smtClean="0">
                <a:solidFill>
                  <a:srgbClr val="FF0000"/>
                </a:solidFill>
              </a:rPr>
              <a:t>Gal. 6:7-8</a:t>
            </a:r>
            <a:r>
              <a:rPr lang="es-CO" dirty="0" smtClean="0"/>
              <a:t>.</a:t>
            </a:r>
            <a:r>
              <a:rPr lang="es-CO" b="1" baseline="30000" dirty="0"/>
              <a:t> </a:t>
            </a:r>
            <a:r>
              <a:rPr lang="es-CO" dirty="0" smtClean="0"/>
              <a:t>No </a:t>
            </a:r>
            <a:r>
              <a:rPr lang="es-CO" dirty="0"/>
              <a:t>os engañéis; Dios no puede ser burlado: pues todo lo que el hombre sembrare, eso también segará</a:t>
            </a:r>
            <a:r>
              <a:rPr lang="es-CO" dirty="0" smtClean="0"/>
              <a:t>. </a:t>
            </a:r>
            <a:r>
              <a:rPr lang="es-CO" b="1" baseline="30000" dirty="0" smtClean="0"/>
              <a:t>8 </a:t>
            </a:r>
            <a:r>
              <a:rPr lang="es-CO" dirty="0"/>
              <a:t>Porque el que siembra para su carne, de la carne segará corrupción; mas el que siembra para el Espíritu, del Espíritu segará vida eterna.</a:t>
            </a:r>
            <a:br>
              <a:rPr lang="es-CO" dirty="0"/>
            </a:br>
            <a:endParaRPr lang="es-CO" dirty="0" smtClean="0"/>
          </a:p>
          <a:p>
            <a:endParaRPr lang="es-CO" dirty="0"/>
          </a:p>
        </p:txBody>
      </p:sp>
    </p:spTree>
    <p:extLst>
      <p:ext uri="{BB962C8B-B14F-4D97-AF65-F5344CB8AC3E}">
        <p14:creationId xmlns:p14="http://schemas.microsoft.com/office/powerpoint/2010/main" val="1088811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0"/>
                                        <p:tgtEl>
                                          <p:spTgt spid="3">
                                            <p:bg/>
                                          </p:spTgt>
                                        </p:tgtEl>
                                      </p:cBhvr>
                                    </p:animEffect>
                                    <p:anim calcmode="lin" valueType="num">
                                      <p:cBhvr>
                                        <p:cTn id="8" dur="1000" fill="hold"/>
                                        <p:tgtEl>
                                          <p:spTgt spid="3">
                                            <p:bg/>
                                          </p:spTgt>
                                        </p:tgtEl>
                                        <p:attrNameLst>
                                          <p:attrName>ppt_x</p:attrName>
                                        </p:attrNameLst>
                                      </p:cBhvr>
                                      <p:tavLst>
                                        <p:tav tm="0">
                                          <p:val>
                                            <p:strVal val="#ppt_x"/>
                                          </p:val>
                                        </p:tav>
                                        <p:tav tm="100000">
                                          <p:val>
                                            <p:strVal val="#ppt_x"/>
                                          </p:val>
                                        </p:tav>
                                      </p:tavLst>
                                    </p:anim>
                                    <p:anim calcmode="lin" valueType="num">
                                      <p:cBhvr>
                                        <p:cTn id="9" dur="1000" fill="hold"/>
                                        <p:tgtEl>
                                          <p:spTgt spid="3">
                                            <p:bg/>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fade">
                                      <p:cBhvr>
                                        <p:cTn id="21" dur="1000"/>
                                        <p:tgtEl>
                                          <p:spTgt spid="3">
                                            <p:txEl>
                                              <p:pRg st="3" end="3"/>
                                            </p:txEl>
                                          </p:spTgt>
                                        </p:tgtEl>
                                      </p:cBhvr>
                                    </p:animEffect>
                                    <p:anim calcmode="lin" valueType="num">
                                      <p:cBhvr>
                                        <p:cTn id="22"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23528" y="274638"/>
            <a:ext cx="8363272" cy="1143000"/>
          </a:xfrm>
          <a:solidFill>
            <a:schemeClr val="bg1"/>
          </a:solidFill>
        </p:spPr>
        <p:txBody>
          <a:bodyPr>
            <a:normAutofit/>
          </a:bodyPr>
          <a:lstStyle/>
          <a:p>
            <a:r>
              <a:rPr lang="es-CO" b="1" i="1" dirty="0" smtClean="0">
                <a:latin typeface="Agency FB" pitchFamily="34" charset="0"/>
              </a:rPr>
              <a:t>¿Qué aplicación le dio Jesús a la semilla?</a:t>
            </a:r>
            <a:endParaRPr lang="es-CO" b="1" i="1" dirty="0">
              <a:latin typeface="Agency FB" pitchFamily="34" charset="0"/>
            </a:endParaRPr>
          </a:p>
        </p:txBody>
      </p:sp>
      <p:sp>
        <p:nvSpPr>
          <p:cNvPr id="3" name="2 Marcador de contenido"/>
          <p:cNvSpPr>
            <a:spLocks noGrp="1"/>
          </p:cNvSpPr>
          <p:nvPr>
            <p:ph idx="1"/>
          </p:nvPr>
        </p:nvSpPr>
        <p:spPr>
          <a:xfrm>
            <a:off x="457200" y="1600200"/>
            <a:ext cx="5554960" cy="2680743"/>
          </a:xfrm>
          <a:solidFill>
            <a:schemeClr val="accent5">
              <a:lumMod val="20000"/>
              <a:lumOff val="80000"/>
            </a:schemeClr>
          </a:solidFill>
        </p:spPr>
        <p:txBody>
          <a:bodyPr>
            <a:normAutofit fontScale="85000" lnSpcReduction="10000"/>
          </a:bodyPr>
          <a:lstStyle/>
          <a:p>
            <a:pPr marL="0" indent="0">
              <a:buNone/>
            </a:pPr>
            <a:r>
              <a:rPr lang="es-CO" dirty="0" smtClean="0">
                <a:solidFill>
                  <a:srgbClr val="FF0000"/>
                </a:solidFill>
              </a:rPr>
              <a:t>Mar..4:14.</a:t>
            </a:r>
            <a:r>
              <a:rPr lang="es-CO" dirty="0"/>
              <a:t> El sembrador es el que siembra la palabra.</a:t>
            </a:r>
            <a:br>
              <a:rPr lang="es-CO" dirty="0"/>
            </a:br>
            <a:r>
              <a:rPr lang="es-CO" dirty="0" smtClean="0">
                <a:solidFill>
                  <a:srgbClr val="FF0000"/>
                </a:solidFill>
              </a:rPr>
              <a:t>Luc. 8:11</a:t>
            </a:r>
            <a:r>
              <a:rPr lang="es-CO" dirty="0" smtClean="0"/>
              <a:t>.</a:t>
            </a:r>
            <a:r>
              <a:rPr lang="es-CO" dirty="0"/>
              <a:t> La semilla es la palabra de </a:t>
            </a:r>
            <a:r>
              <a:rPr lang="es-CO" dirty="0" smtClean="0"/>
              <a:t>Dios.</a:t>
            </a:r>
          </a:p>
          <a:p>
            <a:pPr marL="0" indent="0">
              <a:buNone/>
            </a:pPr>
            <a:r>
              <a:rPr lang="es-CO" dirty="0" smtClean="0"/>
              <a:t>El terreno son los diferentes corazones en los cuales se siembra la palabra: </a:t>
            </a:r>
          </a:p>
        </p:txBody>
      </p:sp>
      <p:pic>
        <p:nvPicPr>
          <p:cNvPr id="1028" name="Picture 4" descr="http://1.bp.blogspot.com/-HEMra5Zh-zY/T2VZUbseo6I/AAAAAAAAAG4/2ek89JesOIk/s320/Sembrado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04566" y="1556792"/>
            <a:ext cx="3048000" cy="2724151"/>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179512" y="4368676"/>
            <a:ext cx="8784976" cy="2554545"/>
          </a:xfrm>
          <a:prstGeom prst="rect">
            <a:avLst/>
          </a:prstGeom>
          <a:solidFill>
            <a:schemeClr val="accent5">
              <a:lumMod val="20000"/>
              <a:lumOff val="80000"/>
            </a:schemeClr>
          </a:solidFill>
        </p:spPr>
        <p:txBody>
          <a:bodyPr wrap="square">
            <a:spAutoFit/>
          </a:bodyPr>
          <a:lstStyle/>
          <a:p>
            <a:pPr algn="ctr"/>
            <a:r>
              <a:rPr lang="es-CO" sz="3200" dirty="0">
                <a:solidFill>
                  <a:srgbClr val="FF0000"/>
                </a:solidFill>
              </a:rPr>
              <a:t>Mat. 13:22</a:t>
            </a:r>
            <a:r>
              <a:rPr lang="es-CO" sz="3200" dirty="0" smtClean="0"/>
              <a:t>.</a:t>
            </a:r>
            <a:r>
              <a:rPr lang="es-CO" sz="3200" b="1" baseline="30000" dirty="0" smtClean="0"/>
              <a:t> </a:t>
            </a:r>
            <a:r>
              <a:rPr lang="es-CO" sz="3200" dirty="0"/>
              <a:t>El que fue sembrado entre espinos, éste es el que oye la palabra, pero el afán de este siglo y el engaño de las riquezas ahogan la palabra, y se hace infructuosa</a:t>
            </a:r>
            <a:br>
              <a:rPr lang="es-CO" sz="3200" dirty="0"/>
            </a:br>
            <a:endParaRPr lang="es-CO" sz="3200" dirty="0"/>
          </a:p>
        </p:txBody>
      </p:sp>
    </p:spTree>
    <p:extLst>
      <p:ext uri="{BB962C8B-B14F-4D97-AF65-F5344CB8AC3E}">
        <p14:creationId xmlns:p14="http://schemas.microsoft.com/office/powerpoint/2010/main" val="5545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nodeType="clickEffect">
                                  <p:stCondLst>
                                    <p:cond delay="0"/>
                                  </p:stCondLst>
                                  <p:childTnLst>
                                    <p:set>
                                      <p:cBhvr>
                                        <p:cTn id="14" dur="1" fill="hold">
                                          <p:stCondLst>
                                            <p:cond delay="0"/>
                                          </p:stCondLst>
                                        </p:cTn>
                                        <p:tgtEl>
                                          <p:spTgt spid="1028"/>
                                        </p:tgtEl>
                                        <p:attrNameLst>
                                          <p:attrName>style.visibility</p:attrName>
                                        </p:attrNameLst>
                                      </p:cBhvr>
                                      <p:to>
                                        <p:strVal val="visible"/>
                                      </p:to>
                                    </p:set>
                                    <p:animEffect transition="in" filter="fade">
                                      <p:cBhvr>
                                        <p:cTn id="15" dur="1000"/>
                                        <p:tgtEl>
                                          <p:spTgt spid="1028"/>
                                        </p:tgtEl>
                                      </p:cBhvr>
                                    </p:animEffect>
                                    <p:anim calcmode="lin" valueType="num">
                                      <p:cBhvr>
                                        <p:cTn id="16" dur="1000" fill="hold"/>
                                        <p:tgtEl>
                                          <p:spTgt spid="1028"/>
                                        </p:tgtEl>
                                        <p:attrNameLst>
                                          <p:attrName>ppt_x</p:attrName>
                                        </p:attrNameLst>
                                      </p:cBhvr>
                                      <p:tavLst>
                                        <p:tav tm="0">
                                          <p:val>
                                            <p:strVal val="#ppt_x"/>
                                          </p:val>
                                        </p:tav>
                                        <p:tav tm="100000">
                                          <p:val>
                                            <p:strVal val="#ppt_x"/>
                                          </p:val>
                                        </p:tav>
                                      </p:tavLst>
                                    </p:anim>
                                    <p:anim calcmode="lin" valueType="num">
                                      <p:cBhvr>
                                        <p:cTn id="17" dur="1000" fill="hold"/>
                                        <p:tgtEl>
                                          <p:spTgt spid="1028"/>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3">
                                            <p:bg/>
                                          </p:spTgt>
                                        </p:tgtEl>
                                        <p:attrNameLst>
                                          <p:attrName>style.visibility</p:attrName>
                                        </p:attrNameLst>
                                      </p:cBhvr>
                                      <p:to>
                                        <p:strVal val="visible"/>
                                      </p:to>
                                    </p:set>
                                    <p:animEffect transition="in" filter="fade">
                                      <p:cBhvr>
                                        <p:cTn id="22" dur="1000"/>
                                        <p:tgtEl>
                                          <p:spTgt spid="3">
                                            <p:bg/>
                                          </p:spTgt>
                                        </p:tgtEl>
                                      </p:cBhvr>
                                    </p:animEffect>
                                    <p:anim calcmode="lin" valueType="num">
                                      <p:cBhvr>
                                        <p:cTn id="23" dur="1000" fill="hold"/>
                                        <p:tgtEl>
                                          <p:spTgt spid="3">
                                            <p:bg/>
                                          </p:spTgt>
                                        </p:tgtEl>
                                        <p:attrNameLst>
                                          <p:attrName>ppt_x</p:attrName>
                                        </p:attrNameLst>
                                      </p:cBhvr>
                                      <p:tavLst>
                                        <p:tav tm="0">
                                          <p:val>
                                            <p:strVal val="#ppt_x"/>
                                          </p:val>
                                        </p:tav>
                                        <p:tav tm="100000">
                                          <p:val>
                                            <p:strVal val="#ppt_x"/>
                                          </p:val>
                                        </p:tav>
                                      </p:tavLst>
                                    </p:anim>
                                    <p:anim calcmode="lin" valueType="num">
                                      <p:cBhvr>
                                        <p:cTn id="24" dur="1000" fill="hold"/>
                                        <p:tgtEl>
                                          <p:spTgt spid="3">
                                            <p:bg/>
                                          </p:spTgt>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3">
                                            <p:txEl>
                                              <p:pRg st="0" end="0"/>
                                            </p:txEl>
                                          </p:spTgt>
                                        </p:tgtEl>
                                        <p:attrNameLst>
                                          <p:attrName>style.visibility</p:attrName>
                                        </p:attrNameLst>
                                      </p:cBhvr>
                                      <p:to>
                                        <p:strVal val="visible"/>
                                      </p:to>
                                    </p:set>
                                    <p:animEffect transition="in" filter="fade">
                                      <p:cBhvr>
                                        <p:cTn id="29" dur="1000"/>
                                        <p:tgtEl>
                                          <p:spTgt spid="3">
                                            <p:txEl>
                                              <p:pRg st="0" end="0"/>
                                            </p:txEl>
                                          </p:spTgt>
                                        </p:tgtEl>
                                      </p:cBhvr>
                                    </p:animEffect>
                                    <p:anim calcmode="lin" valueType="num">
                                      <p:cBhvr>
                                        <p:cTn id="30"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3">
                                            <p:txEl>
                                              <p:pRg st="1" end="1"/>
                                            </p:txEl>
                                          </p:spTgt>
                                        </p:tgtEl>
                                        <p:attrNameLst>
                                          <p:attrName>style.visibility</p:attrName>
                                        </p:attrNameLst>
                                      </p:cBhvr>
                                      <p:to>
                                        <p:strVal val="visible"/>
                                      </p:to>
                                    </p:set>
                                    <p:animEffect transition="in" filter="fade">
                                      <p:cBhvr>
                                        <p:cTn id="36" dur="1000"/>
                                        <p:tgtEl>
                                          <p:spTgt spid="3">
                                            <p:txEl>
                                              <p:pRg st="1" end="1"/>
                                            </p:txEl>
                                          </p:spTgt>
                                        </p:tgtEl>
                                      </p:cBhvr>
                                    </p:animEffect>
                                    <p:anim calcmode="lin" valueType="num">
                                      <p:cBhvr>
                                        <p:cTn id="37"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38"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grpId="0" nodeType="click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fade">
                                      <p:cBhvr>
                                        <p:cTn id="43" dur="1000"/>
                                        <p:tgtEl>
                                          <p:spTgt spid="4"/>
                                        </p:tgtEl>
                                      </p:cBhvr>
                                    </p:animEffect>
                                    <p:anim calcmode="lin" valueType="num">
                                      <p:cBhvr>
                                        <p:cTn id="44" dur="1000" fill="hold"/>
                                        <p:tgtEl>
                                          <p:spTgt spid="4"/>
                                        </p:tgtEl>
                                        <p:attrNameLst>
                                          <p:attrName>ppt_x</p:attrName>
                                        </p:attrNameLst>
                                      </p:cBhvr>
                                      <p:tavLst>
                                        <p:tav tm="0">
                                          <p:val>
                                            <p:strVal val="#ppt_x"/>
                                          </p:val>
                                        </p:tav>
                                        <p:tav tm="100000">
                                          <p:val>
                                            <p:strVal val="#ppt_x"/>
                                          </p:val>
                                        </p:tav>
                                      </p:tavLst>
                                    </p:anim>
                                    <p:anim calcmode="lin" valueType="num">
                                      <p:cBhvr>
                                        <p:cTn id="4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765593"/>
            <a:ext cx="4824536" cy="4392488"/>
          </a:xfrm>
          <a:solidFill>
            <a:schemeClr val="accent4">
              <a:lumMod val="20000"/>
              <a:lumOff val="80000"/>
            </a:schemeClr>
          </a:solidFill>
        </p:spPr>
        <p:txBody>
          <a:bodyPr>
            <a:normAutofit fontScale="77500" lnSpcReduction="20000"/>
          </a:bodyPr>
          <a:lstStyle/>
          <a:p>
            <a:pPr marL="0" indent="0" algn="ctr">
              <a:buNone/>
            </a:pPr>
            <a:endParaRPr lang="es-CO" sz="5200" dirty="0" smtClean="0">
              <a:solidFill>
                <a:srgbClr val="FF0000"/>
              </a:solidFill>
            </a:endParaRPr>
          </a:p>
          <a:p>
            <a:pPr marL="0" indent="0" algn="ctr">
              <a:buNone/>
            </a:pPr>
            <a:r>
              <a:rPr lang="es-CO" sz="5200" dirty="0" smtClean="0">
                <a:solidFill>
                  <a:srgbClr val="FF0000"/>
                </a:solidFill>
              </a:rPr>
              <a:t>Mat</a:t>
            </a:r>
            <a:r>
              <a:rPr lang="es-CO" sz="5200" dirty="0">
                <a:solidFill>
                  <a:srgbClr val="FF0000"/>
                </a:solidFill>
              </a:rPr>
              <a:t>. 13:38</a:t>
            </a:r>
            <a:r>
              <a:rPr lang="es-CO" sz="5200" dirty="0"/>
              <a:t>.</a:t>
            </a:r>
            <a:r>
              <a:rPr lang="es-CO" sz="5200" b="1" baseline="30000" dirty="0"/>
              <a:t> </a:t>
            </a:r>
            <a:r>
              <a:rPr lang="es-CO" sz="5200" dirty="0"/>
              <a:t>El campo es el mundo; la buena semilla son los hijos del reino, y la cizaña son los hijos del </a:t>
            </a:r>
            <a:r>
              <a:rPr lang="es-CO" sz="5200" dirty="0" smtClean="0"/>
              <a:t>malo.</a:t>
            </a:r>
            <a:r>
              <a:rPr lang="es-CO" dirty="0"/>
              <a:t/>
            </a:r>
            <a:br>
              <a:rPr lang="es-CO" dirty="0"/>
            </a:br>
            <a:r>
              <a:rPr lang="es-CO" dirty="0"/>
              <a:t/>
            </a:r>
            <a:br>
              <a:rPr lang="es-CO" dirty="0"/>
            </a:br>
            <a:endParaRPr lang="es-CO" dirty="0"/>
          </a:p>
        </p:txBody>
      </p:sp>
      <p:pic>
        <p:nvPicPr>
          <p:cNvPr id="2050" name="Picture 2" descr="http://t2.gstatic.com/images?q=tbn:ANd9GcSvIc8M8c-q7oV7DQ3irRA2CKp21ka1u71N9kNarKs9nXZee1L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6056" y="765593"/>
            <a:ext cx="3888432" cy="43924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26379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gradFill>
            <a:gsLst>
              <a:gs pos="0">
                <a:srgbClr val="5E9EFF"/>
              </a:gs>
              <a:gs pos="39999">
                <a:srgbClr val="85C2FF"/>
              </a:gs>
              <a:gs pos="70000">
                <a:srgbClr val="C4D6EB"/>
              </a:gs>
              <a:gs pos="100000">
                <a:srgbClr val="FFEBFA"/>
              </a:gs>
            </a:gsLst>
            <a:lin ang="5400000" scaled="0"/>
          </a:gradFill>
        </p:spPr>
        <p:txBody>
          <a:bodyPr/>
          <a:lstStyle/>
          <a:p>
            <a:r>
              <a:rPr lang="es-CO" b="1" u="sng" dirty="0"/>
              <a:t>El Trigo, La Espiga</a:t>
            </a:r>
            <a:r>
              <a:rPr lang="es-CO" b="1" dirty="0"/>
              <a:t> como símbolo</a:t>
            </a:r>
            <a:endParaRPr lang="es-CO" dirty="0"/>
          </a:p>
        </p:txBody>
      </p:sp>
      <p:sp>
        <p:nvSpPr>
          <p:cNvPr id="3" name="2 Marcador de contenido"/>
          <p:cNvSpPr>
            <a:spLocks noGrp="1"/>
          </p:cNvSpPr>
          <p:nvPr>
            <p:ph idx="1"/>
          </p:nvPr>
        </p:nvSpPr>
        <p:spPr>
          <a:xfrm>
            <a:off x="457200" y="1600201"/>
            <a:ext cx="6059016" cy="2409849"/>
          </a:xfrm>
          <a:blipFill>
            <a:blip r:embed="rId2"/>
            <a:tile tx="0" ty="0" sx="100000" sy="100000" flip="none" algn="tl"/>
          </a:blipFill>
        </p:spPr>
        <p:txBody>
          <a:bodyPr>
            <a:normAutofit/>
          </a:bodyPr>
          <a:lstStyle/>
          <a:p>
            <a:pPr marL="0" indent="0" algn="ctr">
              <a:buNone/>
            </a:pPr>
            <a:r>
              <a:rPr lang="es-CO" b="1" dirty="0" smtClean="0">
                <a:solidFill>
                  <a:srgbClr val="FF0000"/>
                </a:solidFill>
              </a:rPr>
              <a:t>Juan 13:14</a:t>
            </a:r>
            <a:r>
              <a:rPr lang="es-CO" b="1" dirty="0" smtClean="0"/>
              <a:t>.</a:t>
            </a:r>
            <a:r>
              <a:rPr lang="es-CO" dirty="0" smtClean="0"/>
              <a:t>De </a:t>
            </a:r>
            <a:r>
              <a:rPr lang="es-CO" dirty="0"/>
              <a:t>cierto, de cierto os digo, que si el grano de trigo no cae en la tierra y muere, queda solo; pero si muere, lleva mucho fruto</a:t>
            </a:r>
            <a:r>
              <a:rPr lang="es-CO" dirty="0" smtClean="0"/>
              <a:t>.</a:t>
            </a:r>
            <a:endParaRPr lang="es-CO" dirty="0"/>
          </a:p>
        </p:txBody>
      </p:sp>
      <p:pic>
        <p:nvPicPr>
          <p:cNvPr id="5" name="Picture 2" descr="http://t3.gstatic.com/images?q=tbn:ANd9GcSVtF4MgS8DE4uFm_nGuHoWp3LtvVf71LIx3xtz3aIg5gtGUro0Yw"/>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4120916"/>
            <a:ext cx="2300246" cy="2736304"/>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16216" y="1628800"/>
            <a:ext cx="2346573" cy="2381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5 Rectángulo"/>
          <p:cNvSpPr/>
          <p:nvPr/>
        </p:nvSpPr>
        <p:spPr>
          <a:xfrm>
            <a:off x="3203848" y="4403503"/>
            <a:ext cx="5658940" cy="2215991"/>
          </a:xfrm>
          <a:prstGeom prst="rect">
            <a:avLst/>
          </a:prstGeom>
          <a:blipFill>
            <a:blip r:embed="rId5"/>
            <a:tile tx="0" ty="0" sx="100000" sy="100000" flip="none" algn="tl"/>
          </a:blipFill>
        </p:spPr>
        <p:txBody>
          <a:bodyPr wrap="square">
            <a:spAutoFit/>
          </a:bodyPr>
          <a:lstStyle/>
          <a:p>
            <a:pPr algn="ctr"/>
            <a:r>
              <a:rPr lang="es-CO" dirty="0"/>
              <a:t> </a:t>
            </a:r>
            <a:r>
              <a:rPr lang="es-CO" sz="4000" dirty="0">
                <a:solidFill>
                  <a:srgbClr val="FF0000"/>
                </a:solidFill>
              </a:rPr>
              <a:t>Verso 32</a:t>
            </a:r>
            <a:r>
              <a:rPr lang="es-CO" sz="4000" dirty="0"/>
              <a:t>.</a:t>
            </a:r>
            <a:r>
              <a:rPr lang="es-CO" sz="4000" b="1" baseline="30000" dirty="0"/>
              <a:t> </a:t>
            </a:r>
            <a:r>
              <a:rPr lang="es-CO" sz="4000" dirty="0"/>
              <a:t>Y yo, si fuere levantado de la tierra, a todos atraeré a mí mismo.  </a:t>
            </a:r>
          </a:p>
          <a:p>
            <a:endParaRPr lang="es-CO" dirty="0"/>
          </a:p>
        </p:txBody>
      </p:sp>
    </p:spTree>
    <p:extLst>
      <p:ext uri="{BB962C8B-B14F-4D97-AF65-F5344CB8AC3E}">
        <p14:creationId xmlns:p14="http://schemas.microsoft.com/office/powerpoint/2010/main" val="898700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additive="base">
                                        <p:cTn id="7" dur="500" fill="hold"/>
                                        <p:tgtEl>
                                          <p:spTgt spid="1026"/>
                                        </p:tgtEl>
                                        <p:attrNameLst>
                                          <p:attrName>ppt_x</p:attrName>
                                        </p:attrNameLst>
                                      </p:cBhvr>
                                      <p:tavLst>
                                        <p:tav tm="0">
                                          <p:val>
                                            <p:strVal val="#ppt_x"/>
                                          </p:val>
                                        </p:tav>
                                        <p:tav tm="100000">
                                          <p:val>
                                            <p:strVal val="#ppt_x"/>
                                          </p:val>
                                        </p:tav>
                                      </p:tavLst>
                                    </p:anim>
                                    <p:anim calcmode="lin" valueType="num">
                                      <p:cBhvr additive="base">
                                        <p:cTn id="8" dur="500" fill="hold"/>
                                        <p:tgtEl>
                                          <p:spTgt spid="102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bg/>
                                          </p:spTgt>
                                        </p:tgtEl>
                                        <p:attrNameLst>
                                          <p:attrName>style.visibility</p:attrName>
                                        </p:attrNameLst>
                                      </p:cBhvr>
                                      <p:to>
                                        <p:strVal val="visible"/>
                                      </p:to>
                                    </p:set>
                                    <p:anim calcmode="lin" valueType="num">
                                      <p:cBhvr additive="base">
                                        <p:cTn id="13" dur="500" fill="hold"/>
                                        <p:tgtEl>
                                          <p:spTgt spid="3">
                                            <p:bg/>
                                          </p:spTgt>
                                        </p:tgtEl>
                                        <p:attrNameLst>
                                          <p:attrName>ppt_x</p:attrName>
                                        </p:attrNameLst>
                                      </p:cBhvr>
                                      <p:tavLst>
                                        <p:tav tm="0">
                                          <p:val>
                                            <p:strVal val="#ppt_x"/>
                                          </p:val>
                                        </p:tav>
                                        <p:tav tm="100000">
                                          <p:val>
                                            <p:strVal val="#ppt_x"/>
                                          </p:val>
                                        </p:tav>
                                      </p:tavLst>
                                    </p:anim>
                                    <p:anim calcmode="lin" valueType="num">
                                      <p:cBhvr additive="base">
                                        <p:cTn id="14"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 calcmode="lin" valueType="num">
                                      <p:cBhvr additive="base">
                                        <p:cTn id="19"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
                                          </p:val>
                                        </p:tav>
                                        <p:tav tm="100000">
                                          <p:val>
                                            <p:strVal val="#ppt_x"/>
                                          </p:val>
                                        </p:tav>
                                      </p:tavLst>
                                    </p:anim>
                                    <p:anim calcmode="lin" valueType="num">
                                      <p:cBhvr>
                                        <p:cTn id="2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31" presetClass="entr" presetSubtype="0" fill="hold" grpId="0" nodeType="clickEffect">
                                  <p:stCondLst>
                                    <p:cond delay="0"/>
                                  </p:stCondLst>
                                  <p:childTnLst>
                                    <p:set>
                                      <p:cBhvr>
                                        <p:cTn id="31" dur="1" fill="hold">
                                          <p:stCondLst>
                                            <p:cond delay="0"/>
                                          </p:stCondLst>
                                        </p:cTn>
                                        <p:tgtEl>
                                          <p:spTgt spid="6"/>
                                        </p:tgtEl>
                                        <p:attrNameLst>
                                          <p:attrName>style.visibility</p:attrName>
                                        </p:attrNameLst>
                                      </p:cBhvr>
                                      <p:to>
                                        <p:strVal val="visible"/>
                                      </p:to>
                                    </p:set>
                                    <p:anim calcmode="lin" valueType="num">
                                      <p:cBhvr>
                                        <p:cTn id="32" dur="1000" fill="hold"/>
                                        <p:tgtEl>
                                          <p:spTgt spid="6"/>
                                        </p:tgtEl>
                                        <p:attrNameLst>
                                          <p:attrName>ppt_w</p:attrName>
                                        </p:attrNameLst>
                                      </p:cBhvr>
                                      <p:tavLst>
                                        <p:tav tm="0">
                                          <p:val>
                                            <p:fltVal val="0"/>
                                          </p:val>
                                        </p:tav>
                                        <p:tav tm="100000">
                                          <p:val>
                                            <p:strVal val="#ppt_w"/>
                                          </p:val>
                                        </p:tav>
                                      </p:tavLst>
                                    </p:anim>
                                    <p:anim calcmode="lin" valueType="num">
                                      <p:cBhvr>
                                        <p:cTn id="33" dur="1000" fill="hold"/>
                                        <p:tgtEl>
                                          <p:spTgt spid="6"/>
                                        </p:tgtEl>
                                        <p:attrNameLst>
                                          <p:attrName>ppt_h</p:attrName>
                                        </p:attrNameLst>
                                      </p:cBhvr>
                                      <p:tavLst>
                                        <p:tav tm="0">
                                          <p:val>
                                            <p:fltVal val="0"/>
                                          </p:val>
                                        </p:tav>
                                        <p:tav tm="100000">
                                          <p:val>
                                            <p:strVal val="#ppt_h"/>
                                          </p:val>
                                        </p:tav>
                                      </p:tavLst>
                                    </p:anim>
                                    <p:anim calcmode="lin" valueType="num">
                                      <p:cBhvr>
                                        <p:cTn id="34" dur="1000" fill="hold"/>
                                        <p:tgtEl>
                                          <p:spTgt spid="6"/>
                                        </p:tgtEl>
                                        <p:attrNameLst>
                                          <p:attrName>style.rotation</p:attrName>
                                        </p:attrNameLst>
                                      </p:cBhvr>
                                      <p:tavLst>
                                        <p:tav tm="0">
                                          <p:val>
                                            <p:fltVal val="90"/>
                                          </p:val>
                                        </p:tav>
                                        <p:tav tm="100000">
                                          <p:val>
                                            <p:fltVal val="0"/>
                                          </p:val>
                                        </p:tav>
                                      </p:tavLst>
                                    </p:anim>
                                    <p:animEffect transition="in" filter="fade">
                                      <p:cBhvr>
                                        <p:cTn id="35"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692697"/>
            <a:ext cx="4608512" cy="4320480"/>
          </a:xfrm>
          <a:blipFill>
            <a:blip r:embed="rId2"/>
            <a:tile tx="0" ty="0" sx="100000" sy="100000" flip="none" algn="tl"/>
          </a:blipFill>
        </p:spPr>
        <p:txBody>
          <a:bodyPr>
            <a:normAutofit fontScale="92500" lnSpcReduction="20000"/>
          </a:bodyPr>
          <a:lstStyle/>
          <a:p>
            <a:pPr marL="0" indent="0" algn="ctr">
              <a:buNone/>
            </a:pPr>
            <a:r>
              <a:rPr lang="es-CO" sz="4000" dirty="0"/>
              <a:t>Siendo renacidos, no de simiente corruptible, sino de incorruptible, por la palabra de Dios que vive y permanece para </a:t>
            </a:r>
            <a:r>
              <a:rPr lang="es-CO" sz="4000" dirty="0" smtClean="0"/>
              <a:t>siempre</a:t>
            </a:r>
          </a:p>
          <a:p>
            <a:pPr marL="0" indent="0" algn="ctr">
              <a:buNone/>
            </a:pPr>
            <a:r>
              <a:rPr lang="es-CO" sz="4000" dirty="0" smtClean="0"/>
              <a:t> </a:t>
            </a:r>
            <a:r>
              <a:rPr lang="es-CO" sz="4000" dirty="0">
                <a:solidFill>
                  <a:srgbClr val="FF0000"/>
                </a:solidFill>
              </a:rPr>
              <a:t>(1Ped 1,23)</a:t>
            </a:r>
            <a:r>
              <a:rPr lang="es-CO" sz="4000" b="1" baseline="30000" dirty="0">
                <a:solidFill>
                  <a:srgbClr val="FF0000"/>
                </a:solidFill>
              </a:rPr>
              <a:t>.</a:t>
            </a:r>
            <a:r>
              <a:rPr lang="es-CO" sz="4000" dirty="0">
                <a:solidFill>
                  <a:srgbClr val="FF0000"/>
                </a:solidFill>
              </a:rPr>
              <a:t/>
            </a:r>
            <a:br>
              <a:rPr lang="es-CO" sz="4000" dirty="0">
                <a:solidFill>
                  <a:srgbClr val="FF0000"/>
                </a:solidFill>
              </a:rPr>
            </a:br>
            <a:endParaRPr lang="es-CO" sz="4000" dirty="0">
              <a:solidFill>
                <a:srgbClr val="FF0000"/>
              </a:solidFill>
            </a:endParaRPr>
          </a:p>
        </p:txBody>
      </p:sp>
      <p:pic>
        <p:nvPicPr>
          <p:cNvPr id="2050" name="Picture 2" descr="http://ts2.mm.bing.net/images/thumbnail.aspx?q=4608101175002117&amp;id=7cc709a7b4a81560bdabadb4a8e59dc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15517" y="692696"/>
            <a:ext cx="4162890" cy="4320480"/>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179511" y="5301208"/>
            <a:ext cx="8798895" cy="1077218"/>
          </a:xfrm>
          <a:prstGeom prst="rect">
            <a:avLst/>
          </a:prstGeom>
          <a:solidFill>
            <a:srgbClr val="FFC000"/>
          </a:solidFill>
        </p:spPr>
        <p:txBody>
          <a:bodyPr wrap="square">
            <a:spAutoFit/>
          </a:bodyPr>
          <a:lstStyle/>
          <a:p>
            <a:pPr algn="ctr"/>
            <a:r>
              <a:rPr lang="es-CO" sz="3200" dirty="0"/>
              <a:t>Como se reproduce la semilla material, se reproduce la semilla espiritual para dar vida eterna.</a:t>
            </a:r>
            <a:endParaRPr lang="es-CO" sz="3200" dirty="0"/>
          </a:p>
        </p:txBody>
      </p:sp>
    </p:spTree>
    <p:extLst>
      <p:ext uri="{BB962C8B-B14F-4D97-AF65-F5344CB8AC3E}">
        <p14:creationId xmlns:p14="http://schemas.microsoft.com/office/powerpoint/2010/main" val="10185561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8229600" cy="3024336"/>
          </a:xfrm>
          <a:blipFill>
            <a:blip r:embed="rId2"/>
            <a:tile tx="0" ty="0" sx="100000" sy="100000" flip="none" algn="tl"/>
          </a:blipFill>
        </p:spPr>
        <p:txBody>
          <a:bodyPr>
            <a:noAutofit/>
          </a:bodyPr>
          <a:lstStyle/>
          <a:p>
            <a:pPr marL="0" indent="0" algn="ctr">
              <a:buNone/>
            </a:pPr>
            <a:r>
              <a:rPr lang="es-CO" sz="2000" b="1" dirty="0" smtClean="0"/>
              <a:t> </a:t>
            </a:r>
            <a:r>
              <a:rPr lang="es-CO" sz="3600" b="1" dirty="0" smtClean="0"/>
              <a:t>Por ultimo tenemos como símbolo </a:t>
            </a:r>
            <a:r>
              <a:rPr lang="es-CO" sz="3600" b="1" u="sng" dirty="0" smtClean="0"/>
              <a:t>Las </a:t>
            </a:r>
            <a:r>
              <a:rPr lang="es-CO" sz="3600" b="1" u="sng" dirty="0" smtClean="0"/>
              <a:t>Trompetas.</a:t>
            </a:r>
            <a:r>
              <a:rPr lang="es-CO" sz="2800" dirty="0" smtClean="0"/>
              <a:t/>
            </a:r>
            <a:br>
              <a:rPr lang="es-CO" sz="2800" dirty="0" smtClean="0"/>
            </a:br>
            <a:endParaRPr lang="es-CO" sz="2800" dirty="0" smtClean="0"/>
          </a:p>
          <a:p>
            <a:pPr marL="0" indent="0" algn="ctr">
              <a:buNone/>
            </a:pPr>
            <a:r>
              <a:rPr lang="es-CO" sz="2800" dirty="0" smtClean="0"/>
              <a:t>En </a:t>
            </a:r>
            <a:r>
              <a:rPr lang="es-CO" sz="2800" dirty="0" smtClean="0"/>
              <a:t>las culturas antiguas se usaban estos instrumentos para dar señales de todo tipo, ya fuese en la guerra, </a:t>
            </a:r>
            <a:r>
              <a:rPr lang="es-CO" sz="2800" dirty="0" smtClean="0"/>
              <a:t>o en </a:t>
            </a:r>
            <a:r>
              <a:rPr lang="es-CO" sz="2800" dirty="0" smtClean="0"/>
              <a:t>las </a:t>
            </a:r>
            <a:r>
              <a:rPr lang="es-CO" sz="2800" dirty="0" smtClean="0"/>
              <a:t>fiestas</a:t>
            </a:r>
            <a:r>
              <a:rPr lang="es-CO" sz="2800" dirty="0" smtClean="0"/>
              <a:t/>
            </a:r>
            <a:br>
              <a:rPr lang="es-CO" sz="2800" dirty="0" smtClean="0"/>
            </a:br>
            <a:endParaRPr lang="es-CO" sz="2000" dirty="0"/>
          </a:p>
        </p:txBody>
      </p:sp>
      <p:sp>
        <p:nvSpPr>
          <p:cNvPr id="4" name="3 Rectángulo"/>
          <p:cNvSpPr/>
          <p:nvPr/>
        </p:nvSpPr>
        <p:spPr>
          <a:xfrm>
            <a:off x="305272" y="3648582"/>
            <a:ext cx="4572000" cy="3108543"/>
          </a:xfrm>
          <a:prstGeom prst="rect">
            <a:avLst/>
          </a:prstGeom>
          <a:solidFill>
            <a:schemeClr val="accent2">
              <a:lumMod val="20000"/>
              <a:lumOff val="80000"/>
            </a:schemeClr>
          </a:solidFill>
        </p:spPr>
        <p:txBody>
          <a:bodyPr>
            <a:spAutoFit/>
          </a:bodyPr>
          <a:lstStyle/>
          <a:p>
            <a:pPr algn="ctr"/>
            <a:r>
              <a:rPr lang="es-CO" sz="2800" b="1" dirty="0"/>
              <a:t>Con motivo de una fiesta: </a:t>
            </a:r>
            <a:r>
              <a:rPr lang="es-CO" sz="2800" dirty="0">
                <a:solidFill>
                  <a:srgbClr val="FF0000"/>
                </a:solidFill>
              </a:rPr>
              <a:t>1Rey. 1:34</a:t>
            </a:r>
            <a:r>
              <a:rPr lang="es-CO" sz="2800" dirty="0"/>
              <a:t>. Y allí lo ungirán el sacerdote Sadoc y el profeta Natán como rey sobre Israel, y tocaréis trompeta, diciendo: ¡Viva el rey Salomón!</a:t>
            </a:r>
            <a:br>
              <a:rPr lang="es-CO" sz="2800" dirty="0"/>
            </a:br>
            <a:endParaRPr lang="es-CO" sz="2800" dirty="0"/>
          </a:p>
        </p:txBody>
      </p:sp>
      <p:pic>
        <p:nvPicPr>
          <p:cNvPr id="4102" name="Picture 6" descr="http://t2.gstatic.com/images?q=tbn:ANd9GcST5RMRi5-2vqRQwh6IvOvyr1bAG4R0-1P3_xxcsWeyWup4Yh605Q&amp;t=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77272" y="3648581"/>
            <a:ext cx="3871192" cy="310854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0"/>
                                        <p:tgtEl>
                                          <p:spTgt spid="3">
                                            <p:bg/>
                                          </p:spTgt>
                                        </p:tgtEl>
                                      </p:cBhvr>
                                    </p:animEffect>
                                    <p:anim calcmode="lin" valueType="num">
                                      <p:cBhvr>
                                        <p:cTn id="8" dur="1000" fill="hold"/>
                                        <p:tgtEl>
                                          <p:spTgt spid="3">
                                            <p:bg/>
                                          </p:spTgt>
                                        </p:tgtEl>
                                        <p:attrNameLst>
                                          <p:attrName>ppt_x</p:attrName>
                                        </p:attrNameLst>
                                      </p:cBhvr>
                                      <p:tavLst>
                                        <p:tav tm="0">
                                          <p:val>
                                            <p:strVal val="#ppt_x"/>
                                          </p:val>
                                        </p:tav>
                                        <p:tav tm="100000">
                                          <p:val>
                                            <p:strVal val="#ppt_x"/>
                                          </p:val>
                                        </p:tav>
                                      </p:tavLst>
                                    </p:anim>
                                    <p:anim calcmode="lin" valueType="num">
                                      <p:cBhvr>
                                        <p:cTn id="9" dur="1000" fill="hold"/>
                                        <p:tgtEl>
                                          <p:spTgt spid="3">
                                            <p:bg/>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6" presetClass="entr" presetSubtype="16" fill="hold" nodeType="clickEffect">
                                  <p:stCondLst>
                                    <p:cond delay="0"/>
                                  </p:stCondLst>
                                  <p:childTnLst>
                                    <p:set>
                                      <p:cBhvr>
                                        <p:cTn id="20" dur="1" fill="hold">
                                          <p:stCondLst>
                                            <p:cond delay="0"/>
                                          </p:stCondLst>
                                        </p:cTn>
                                        <p:tgtEl>
                                          <p:spTgt spid="4102"/>
                                        </p:tgtEl>
                                        <p:attrNameLst>
                                          <p:attrName>style.visibility</p:attrName>
                                        </p:attrNameLst>
                                      </p:cBhvr>
                                      <p:to>
                                        <p:strVal val="visible"/>
                                      </p:to>
                                    </p:set>
                                    <p:animEffect transition="in" filter="circle(in)">
                                      <p:cBhvr>
                                        <p:cTn id="21" dur="2000"/>
                                        <p:tgtEl>
                                          <p:spTgt spid="4102"/>
                                        </p:tgtEl>
                                      </p:cBhvr>
                                    </p:animEffect>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nodeType="clickEffect">
                                  <p:stCondLst>
                                    <p:cond delay="0"/>
                                  </p:stCondLst>
                                  <p:childTnLst>
                                    <p:set>
                                      <p:cBhvr>
                                        <p:cTn id="25" dur="1" fill="hold">
                                          <p:stCondLst>
                                            <p:cond delay="0"/>
                                          </p:stCondLst>
                                        </p:cTn>
                                        <p:tgtEl>
                                          <p:spTgt spid="3">
                                            <p:txEl>
                                              <p:pRg st="1" end="1"/>
                                            </p:txEl>
                                          </p:spTgt>
                                        </p:tgtEl>
                                        <p:attrNameLst>
                                          <p:attrName>style.visibility</p:attrName>
                                        </p:attrNameLst>
                                      </p:cBhvr>
                                      <p:to>
                                        <p:strVal val="visible"/>
                                      </p:to>
                                    </p:set>
                                    <p:anim calcmode="lin" valueType="num">
                                      <p:cBhvr additive="base">
                                        <p:cTn id="26"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randombar(horizontal)">
                                      <p:cBhvr>
                                        <p:cTn id="3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5554960" cy="5904656"/>
          </a:xfrm>
        </p:spPr>
        <p:txBody>
          <a:bodyPr>
            <a:normAutofit fontScale="70000" lnSpcReduction="20000"/>
          </a:bodyPr>
          <a:lstStyle/>
          <a:p>
            <a:pPr marL="0" indent="0" algn="ctr">
              <a:buNone/>
            </a:pPr>
            <a:r>
              <a:rPr lang="es-CO" sz="5100" b="1" dirty="0"/>
              <a:t>Con motivo de una guerra:</a:t>
            </a:r>
            <a:r>
              <a:rPr lang="es-CO" sz="5100" dirty="0"/>
              <a:t> </a:t>
            </a:r>
            <a:endParaRPr lang="es-CO" sz="5100" dirty="0" smtClean="0"/>
          </a:p>
          <a:p>
            <a:pPr marL="0" indent="0">
              <a:buNone/>
            </a:pPr>
            <a:endParaRPr lang="es-CO" dirty="0">
              <a:solidFill>
                <a:srgbClr val="FF0000"/>
              </a:solidFill>
            </a:endParaRPr>
          </a:p>
          <a:p>
            <a:pPr marL="0" indent="0" algn="ctr">
              <a:buNone/>
            </a:pPr>
            <a:r>
              <a:rPr lang="es-CO" dirty="0" smtClean="0">
                <a:solidFill>
                  <a:srgbClr val="FF0000"/>
                </a:solidFill>
              </a:rPr>
              <a:t> </a:t>
            </a:r>
            <a:r>
              <a:rPr lang="es-CO" sz="5100" dirty="0">
                <a:solidFill>
                  <a:srgbClr val="FF0000"/>
                </a:solidFill>
              </a:rPr>
              <a:t>Jos. 6,.20</a:t>
            </a:r>
            <a:r>
              <a:rPr lang="es-CO" sz="5100" dirty="0"/>
              <a:t>. Entonces el pueblo gritó, y los sacerdotes tocaron las bocinas; y aconteció que cuando el pueblo hubo oído el sonido de la bocina, gritó con gran vocerío, y el muro se derrumbó. El pueblo subió luego a la ciudad, cada uno derecho hacia adelante, y la </a:t>
            </a:r>
            <a:r>
              <a:rPr lang="es-CO" sz="5100" dirty="0" smtClean="0"/>
              <a:t>tomaron</a:t>
            </a:r>
            <a:endParaRPr lang="es-CO" dirty="0"/>
          </a:p>
        </p:txBody>
      </p:sp>
      <p:pic>
        <p:nvPicPr>
          <p:cNvPr id="3076" name="Picture 4" descr="http://t2.gstatic.com/images?q=tbn:ANd9GcTXFZ7OWP63zeofwCCfEInM7S4uwiGwPzTKk9mgqGmqXGD9xk-eK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49502" y="908720"/>
            <a:ext cx="2814986" cy="43353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66528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5626968" cy="6048672"/>
          </a:xfrm>
        </p:spPr>
        <p:txBody>
          <a:bodyPr>
            <a:noAutofit/>
          </a:bodyPr>
          <a:lstStyle/>
          <a:p>
            <a:pPr marL="0" indent="0" algn="ctr">
              <a:buNone/>
            </a:pPr>
            <a:r>
              <a:rPr lang="es-CO" sz="3600" b="1" dirty="0"/>
              <a:t>Con motivo de la resurrección de los </a:t>
            </a:r>
            <a:r>
              <a:rPr lang="es-CO" sz="3600" b="1" dirty="0" smtClean="0"/>
              <a:t>santos.</a:t>
            </a:r>
          </a:p>
          <a:p>
            <a:pPr marL="0" indent="0" algn="ctr">
              <a:buNone/>
            </a:pPr>
            <a:r>
              <a:rPr lang="es-CO" sz="3600" b="1" dirty="0" smtClean="0"/>
              <a:t> </a:t>
            </a:r>
            <a:r>
              <a:rPr lang="es-CO" sz="3600" dirty="0">
                <a:solidFill>
                  <a:srgbClr val="FF0000"/>
                </a:solidFill>
              </a:rPr>
              <a:t>1Cor 15,52. </a:t>
            </a:r>
            <a:r>
              <a:rPr lang="es-CO" sz="3600" dirty="0"/>
              <a:t>En un momento, en un abrir y cerrar de ojos, a la final trompeta; porque se tocará la trompeta, y los muertos </a:t>
            </a:r>
            <a:r>
              <a:rPr lang="es-CO" sz="3600" dirty="0" smtClean="0"/>
              <a:t>en Cristo de todos los siglos serán </a:t>
            </a:r>
            <a:r>
              <a:rPr lang="es-CO" sz="3600" dirty="0"/>
              <a:t>resucitados incorruptibles, y nosotros seremos transformados.</a:t>
            </a:r>
            <a:r>
              <a:rPr lang="es-CO" sz="3600" dirty="0">
                <a:solidFill>
                  <a:srgbClr val="FF0000"/>
                </a:solidFill>
              </a:rPr>
              <a:t> Mat.24:31.</a:t>
            </a:r>
            <a:br>
              <a:rPr lang="es-CO" sz="3600" dirty="0">
                <a:solidFill>
                  <a:srgbClr val="FF0000"/>
                </a:solidFill>
              </a:rPr>
            </a:br>
            <a:endParaRPr lang="es-CO" sz="3600" dirty="0"/>
          </a:p>
        </p:txBody>
      </p:sp>
      <p:pic>
        <p:nvPicPr>
          <p:cNvPr id="4" name="Picture 2" descr="http://t1.gstatic.com/images?q=tbn:ANd9GcQpYlxXkSyfiJlOQo1bXVOIqxVlxmfOE6iYwWeo6vJBCAYSqyA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4168" y="620688"/>
            <a:ext cx="2880320" cy="54726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8124097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764704"/>
            <a:ext cx="4474840" cy="5361459"/>
          </a:xfrm>
        </p:spPr>
        <p:txBody>
          <a:bodyPr>
            <a:normAutofit fontScale="77500" lnSpcReduction="20000"/>
          </a:bodyPr>
          <a:lstStyle/>
          <a:p>
            <a:pPr marL="0" indent="0" algn="ctr">
              <a:buNone/>
            </a:pPr>
            <a:r>
              <a:rPr lang="es-CO" sz="5700" dirty="0" smtClean="0"/>
              <a:t>Como hemos visto: En </a:t>
            </a:r>
            <a:r>
              <a:rPr lang="es-CO" sz="5700" dirty="0"/>
              <a:t>el NT se menciona la </a:t>
            </a:r>
            <a:r>
              <a:rPr lang="es-CO" sz="5700" dirty="0" smtClean="0"/>
              <a:t>trompeta </a:t>
            </a:r>
            <a:r>
              <a:rPr lang="es-CO" sz="5700" dirty="0"/>
              <a:t>en relación con la resurrección de los </a:t>
            </a:r>
            <a:r>
              <a:rPr lang="es-CO" sz="5700" dirty="0" smtClean="0"/>
              <a:t>que han muerto en Cristo.</a:t>
            </a:r>
            <a:endParaRPr lang="es-CO" dirty="0"/>
          </a:p>
        </p:txBody>
      </p:sp>
      <p:pic>
        <p:nvPicPr>
          <p:cNvPr id="5122" name="Picture 2" descr="http://ts1.mm.bing.net/images/thumbnail.aspx?q=4899815337233268&amp;id=4b93c4791797f2debea62ef9f8138b5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6056" y="332656"/>
            <a:ext cx="3744416" cy="61206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805785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404664"/>
            <a:ext cx="5112568" cy="6120680"/>
          </a:xfrm>
          <a:blipFill>
            <a:blip r:embed="rId2"/>
            <a:tile tx="0" ty="0" sx="100000" sy="100000" flip="none" algn="tl"/>
          </a:blipFill>
        </p:spPr>
        <p:txBody>
          <a:bodyPr>
            <a:normAutofit/>
          </a:bodyPr>
          <a:lstStyle/>
          <a:p>
            <a:pPr marL="0" indent="0" algn="ctr">
              <a:buNone/>
            </a:pPr>
            <a:r>
              <a:rPr lang="es-CO" dirty="0" smtClean="0"/>
              <a:t>No podemos menos que decir: Gracias </a:t>
            </a:r>
            <a:r>
              <a:rPr lang="es-CO" dirty="0"/>
              <a:t>P</a:t>
            </a:r>
            <a:r>
              <a:rPr lang="es-CO" dirty="0" smtClean="0"/>
              <a:t>adre Santo por </a:t>
            </a:r>
            <a:r>
              <a:rPr lang="es-CO" dirty="0"/>
              <a:t>l</a:t>
            </a:r>
            <a:r>
              <a:rPr lang="es-CO" dirty="0" smtClean="0"/>
              <a:t>os símbolos maravillosos que nos muestran tu gran amor, poder y sabiduría, que desde un principio anunciaban lo que Cristo haría para salvarnos y darnos vida eterna. Ayúdanos a amarte más cada día. Lo pedimos en el Nombre de Cristo. Amen.</a:t>
            </a:r>
            <a:endParaRPr lang="es-CO" dirty="0"/>
          </a:p>
        </p:txBody>
      </p:sp>
      <p:pic>
        <p:nvPicPr>
          <p:cNvPr id="7170" name="Picture 2" descr="http://t1.gstatic.com/images?q=tbn:ANd9GcSiFpSSWTgOJHDI_fVSWCeRw8Rb8FdXlwN96xuStpXcCn7yQoUv"/>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08104" y="908720"/>
            <a:ext cx="3168352" cy="51845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7360143"/>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663</TotalTime>
  <Words>1392</Words>
  <Application>Microsoft Office PowerPoint</Application>
  <PresentationFormat>Presentación en pantalla (4:3)</PresentationFormat>
  <Paragraphs>67</Paragraphs>
  <Slides>24</Slides>
  <Notes>0</Notes>
  <HiddenSlides>0</HiddenSlides>
  <MMClips>0</MMClips>
  <ScaleCrop>false</ScaleCrop>
  <HeadingPairs>
    <vt:vector size="4" baseType="variant">
      <vt:variant>
        <vt:lpstr>Tema</vt:lpstr>
      </vt:variant>
      <vt:variant>
        <vt:i4>1</vt:i4>
      </vt:variant>
      <vt:variant>
        <vt:lpstr>Títulos de diapositiva</vt:lpstr>
      </vt:variant>
      <vt:variant>
        <vt:i4>24</vt:i4>
      </vt:variant>
    </vt:vector>
  </HeadingPairs>
  <TitlesOfParts>
    <vt:vector size="25" baseType="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 El Águila. Un símbolo. </vt:lpstr>
      <vt:lpstr>Presentación de PowerPoint</vt:lpstr>
      <vt:lpstr>Presentación de PowerPoint</vt:lpstr>
      <vt:lpstr> El Árbol como símbolo. </vt:lpstr>
      <vt:lpstr>Presentación de PowerPoint</vt:lpstr>
      <vt:lpstr>Presentación de PowerPoint</vt:lpstr>
      <vt:lpstr>Presentación de PowerPoint</vt:lpstr>
      <vt:lpstr>Presentación de PowerPoint</vt:lpstr>
      <vt:lpstr>¿Qué aplicación le dio Jesús a la semilla?</vt:lpstr>
      <vt:lpstr>Presentación de PowerPoint</vt:lpstr>
      <vt:lpstr>El Trigo, La Espiga como símbolo</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SIMBOLOS DE LA RESURRECIÓN</dc:title>
  <dc:creator>FAMILIA FIERRO CH</dc:creator>
  <cp:lastModifiedBy>FAMILIA FIERRO CH</cp:lastModifiedBy>
  <cp:revision>99</cp:revision>
  <dcterms:created xsi:type="dcterms:W3CDTF">2012-03-13T13:08:20Z</dcterms:created>
  <dcterms:modified xsi:type="dcterms:W3CDTF">2012-08-26T05:15:56Z</dcterms:modified>
</cp:coreProperties>
</file>